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3" r:id="rId4"/>
    <p:sldId id="258" r:id="rId5"/>
    <p:sldId id="259" r:id="rId6"/>
    <p:sldId id="260" r:id="rId7"/>
    <p:sldId id="261" r:id="rId8"/>
    <p:sldId id="262" r:id="rId9"/>
    <p:sldId id="264" r:id="rId10"/>
    <p:sldId id="265" r:id="rId11"/>
    <p:sldId id="266" r:id="rId12"/>
    <p:sldId id="268" r:id="rId13"/>
    <p:sldId id="267"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267"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46C7EB1D-5544-4338-AC7B-C86E38E0554B}" type="datetimeFigureOut">
              <a:rPr lang="en-US" smtClean="0"/>
              <a:t>10/28/2012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64129E5-FC29-44F4-A5A2-5584D30970C6}"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7EB1D-5544-4338-AC7B-C86E38E0554B}"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129E5-FC29-44F4-A5A2-5584D30970C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6C7EB1D-5544-4338-AC7B-C86E38E0554B}" type="datetimeFigureOut">
              <a:rPr lang="en-US" smtClean="0"/>
              <a:t>10/28/2012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129E5-FC29-44F4-A5A2-5584D30970C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46C7EB1D-5544-4338-AC7B-C86E38E0554B}" type="datetimeFigureOut">
              <a:rPr lang="en-US" smtClean="0"/>
              <a:t>10/28/2012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D64129E5-FC29-44F4-A5A2-5584D30970C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46C7EB1D-5544-4338-AC7B-C86E38E0554B}" type="datetimeFigureOut">
              <a:rPr lang="en-US" smtClean="0"/>
              <a:t>10/28/2012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D64129E5-FC29-44F4-A5A2-5584D30970C6}"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46C7EB1D-5544-4338-AC7B-C86E38E0554B}" type="datetimeFigureOut">
              <a:rPr lang="en-US" smtClean="0"/>
              <a:t>10/28/2012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D64129E5-FC29-44F4-A5A2-5584D30970C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46C7EB1D-5544-4338-AC7B-C86E38E0554B}" type="datetimeFigureOut">
              <a:rPr lang="en-US" smtClean="0"/>
              <a:t>10/28/2012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D64129E5-FC29-44F4-A5A2-5584D30970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6C7EB1D-5544-4338-AC7B-C86E38E0554B}" type="datetimeFigureOut">
              <a:rPr lang="en-US" smtClean="0"/>
              <a:t>10/28/2012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129E5-FC29-44F4-A5A2-5584D30970C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46C7EB1D-5544-4338-AC7B-C86E38E0554B}" type="datetimeFigureOut">
              <a:rPr lang="en-US" smtClean="0"/>
              <a:t>10/28/2012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D64129E5-FC29-44F4-A5A2-5584D30970C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46C7EB1D-5544-4338-AC7B-C86E38E0554B}" type="datetimeFigureOut">
              <a:rPr lang="en-US" smtClean="0"/>
              <a:t>10/28/2012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D64129E5-FC29-44F4-A5A2-5584D30970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46C7EB1D-5544-4338-AC7B-C86E38E0554B}" type="datetimeFigureOut">
              <a:rPr lang="en-US" smtClean="0"/>
              <a:t>10/28/2012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D64129E5-FC29-44F4-A5A2-5584D30970C6}"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6C7EB1D-5544-4338-AC7B-C86E38E0554B}" type="datetimeFigureOut">
              <a:rPr lang="en-US" smtClean="0"/>
              <a:t>10/28/2012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64129E5-FC29-44F4-A5A2-5584D30970C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7.png"/><Relationship Id="rId4" Type="http://schemas.openxmlformats.org/officeDocument/2006/relationships/image" Target="../media/image26.wmf"/></Relationships>
</file>

<file path=ppt/slides/_rels/slide1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19.jp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 Id="rId9"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i="1" dirty="0" smtClean="0"/>
              <a:t>The Magician’s Nephew</a:t>
            </a:r>
            <a:endParaRPr lang="en-US" i="1" dirty="0"/>
          </a:p>
        </p:txBody>
      </p:sp>
      <p:sp>
        <p:nvSpPr>
          <p:cNvPr id="3" name="Subtitle 2"/>
          <p:cNvSpPr>
            <a:spLocks noGrp="1"/>
          </p:cNvSpPr>
          <p:nvPr>
            <p:ph type="subTitle" idx="1"/>
          </p:nvPr>
        </p:nvSpPr>
        <p:spPr/>
        <p:txBody>
          <a:bodyPr/>
          <a:lstStyle/>
          <a:p>
            <a:r>
              <a:rPr lang="en-US" dirty="0" smtClean="0"/>
              <a:t>By C.S. Lewis</a:t>
            </a:r>
          </a:p>
          <a:p>
            <a:r>
              <a:rPr lang="en-US" dirty="0" smtClean="0"/>
              <a:t>PowerPoint </a:t>
            </a:r>
            <a:r>
              <a:rPr lang="en-US" smtClean="0"/>
              <a:t>by </a:t>
            </a:r>
            <a:r>
              <a:rPr lang="en-US" smtClean="0"/>
              <a:t>______</a:t>
            </a:r>
            <a:endParaRPr lang="en-US" dirty="0"/>
          </a:p>
        </p:txBody>
      </p:sp>
    </p:spTree>
    <p:extLst>
      <p:ext uri="{BB962C8B-B14F-4D97-AF65-F5344CB8AC3E}">
        <p14:creationId xmlns:p14="http://schemas.microsoft.com/office/powerpoint/2010/main" val="72336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394" y="293427"/>
            <a:ext cx="7239000" cy="954107"/>
          </a:xfrm>
          <a:prstGeom prst="rect">
            <a:avLst/>
          </a:prstGeom>
          <a:noFill/>
        </p:spPr>
        <p:txBody>
          <a:bodyPr wrap="square" rtlCol="0">
            <a:spAutoFit/>
          </a:bodyPr>
          <a:lstStyle/>
          <a:p>
            <a:r>
              <a:rPr lang="en-US" sz="2800" dirty="0" smtClean="0"/>
              <a:t>Chapter:8</a:t>
            </a:r>
          </a:p>
          <a:p>
            <a:r>
              <a:rPr lang="en-US" sz="2800" dirty="0"/>
              <a:t> </a:t>
            </a:r>
            <a:r>
              <a:rPr lang="en-US" sz="2800" dirty="0" smtClean="0"/>
              <a:t>                  The Fight at the Lamp-Post</a:t>
            </a:r>
            <a:endParaRPr lang="en-US" sz="2800" dirty="0"/>
          </a:p>
        </p:txBody>
      </p:sp>
      <p:sp>
        <p:nvSpPr>
          <p:cNvPr id="4" name="TextBox 3"/>
          <p:cNvSpPr txBox="1"/>
          <p:nvPr/>
        </p:nvSpPr>
        <p:spPr>
          <a:xfrm>
            <a:off x="346881" y="2057400"/>
            <a:ext cx="8305800" cy="1323439"/>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When Polly and Digory put on the rings they were touching Strawberry, Cabby ,Jadis , and Uncle Andrew.</a:t>
            </a:r>
          </a:p>
          <a:p>
            <a:pPr marL="285750" indent="-285750">
              <a:buFont typeface="Arial" pitchFamily="34" charset="0"/>
              <a:buChar char="•"/>
            </a:pPr>
            <a:r>
              <a:rPr lang="en-US" sz="2000" dirty="0" smtClean="0">
                <a:solidFill>
                  <a:schemeClr val="accent1">
                    <a:lumMod val="60000"/>
                    <a:lumOff val="40000"/>
                  </a:schemeClr>
                </a:solidFill>
              </a:rPr>
              <a:t>In the new world it was so dark and cold</a:t>
            </a:r>
            <a:r>
              <a:rPr lang="en-US" sz="2000" dirty="0" smtClean="0"/>
              <a:t>. </a:t>
            </a:r>
          </a:p>
          <a:p>
            <a:r>
              <a:rPr lang="en-US" sz="2000" dirty="0" smtClean="0"/>
              <a:t> </a:t>
            </a:r>
            <a:endParaRPr lang="en-US" sz="2000" dirty="0"/>
          </a:p>
        </p:txBody>
      </p:sp>
      <p:sp>
        <p:nvSpPr>
          <p:cNvPr id="5" name="Rectangle 4"/>
          <p:cNvSpPr/>
          <p:nvPr/>
        </p:nvSpPr>
        <p:spPr>
          <a:xfrm>
            <a:off x="346881" y="3048000"/>
            <a:ext cx="4830855" cy="1323439"/>
          </a:xfrm>
          <a:prstGeom prst="rect">
            <a:avLst/>
          </a:prstGeom>
        </p:spPr>
        <p:txBody>
          <a:bodyPr wrap="square">
            <a:spAutoFit/>
          </a:bodyPr>
          <a:lstStyle/>
          <a:p>
            <a:pPr marL="285750" indent="-285750">
              <a:buFont typeface="Arial" pitchFamily="34" charset="0"/>
              <a:buChar char="•"/>
            </a:pPr>
            <a:r>
              <a:rPr lang="en-US" sz="2000" dirty="0">
                <a:solidFill>
                  <a:schemeClr val="accent1">
                    <a:lumMod val="60000"/>
                    <a:lumOff val="40000"/>
                  </a:schemeClr>
                </a:solidFill>
              </a:rPr>
              <a:t>Then all a sudden they heard a voice</a:t>
            </a:r>
            <a:r>
              <a:rPr lang="en-US" sz="2000" dirty="0" smtClean="0">
                <a:solidFill>
                  <a:schemeClr val="accent1">
                    <a:lumMod val="60000"/>
                    <a:lumOff val="40000"/>
                  </a:schemeClr>
                </a:solidFill>
              </a:rPr>
              <a:t>.</a:t>
            </a:r>
          </a:p>
          <a:p>
            <a:pPr marL="285750" indent="-285750">
              <a:buFont typeface="Arial" pitchFamily="34" charset="0"/>
              <a:buChar char="•"/>
            </a:pPr>
            <a:r>
              <a:rPr lang="en-US" sz="2000" dirty="0" smtClean="0">
                <a:solidFill>
                  <a:schemeClr val="accent1">
                    <a:lumMod val="60000"/>
                    <a:lumOff val="40000"/>
                  </a:schemeClr>
                </a:solidFill>
              </a:rPr>
              <a:t>Uncle Andrew and Jadis didn’t like the voice. </a:t>
            </a:r>
            <a:endParaRPr lang="en-US" sz="2000" dirty="0">
              <a:solidFill>
                <a:schemeClr val="accent1">
                  <a:lumMod val="60000"/>
                  <a:lumOff val="40000"/>
                </a:schemeClr>
              </a:solidFill>
            </a:endParaRPr>
          </a:p>
        </p:txBody>
      </p:sp>
      <p:pic>
        <p:nvPicPr>
          <p:cNvPr id="1027" name="Picture 3" descr="C:\Documents and Settings\ccc\Local Settings\Temporary Internet Files\Content.IE5\F7WRF5KV\MP9003029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4297385"/>
            <a:ext cx="3035942" cy="230017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5098" t="7737" r="52027" b="50000"/>
          <a:stretch/>
        </p:blipFill>
        <p:spPr>
          <a:xfrm>
            <a:off x="2968898" y="4315582"/>
            <a:ext cx="1228416" cy="2281982"/>
          </a:xfrm>
          <a:prstGeom prst="rect">
            <a:avLst/>
          </a:prstGeom>
        </p:spPr>
      </p:pic>
    </p:spTree>
    <p:extLst>
      <p:ext uri="{BB962C8B-B14F-4D97-AF65-F5344CB8AC3E}">
        <p14:creationId xmlns:p14="http://schemas.microsoft.com/office/powerpoint/2010/main" val="277500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style.rotation</p:attrName>
                                        </p:attrNameLst>
                                      </p:cBhvr>
                                      <p:tavLst>
                                        <p:tav tm="0">
                                          <p:val>
                                            <p:fltVal val="90"/>
                                          </p:val>
                                        </p:tav>
                                        <p:tav tm="100000">
                                          <p:val>
                                            <p:fltVal val="0"/>
                                          </p:val>
                                        </p:tav>
                                      </p:tavLst>
                                    </p:anim>
                                    <p:animEffect transition="in" filter="fade">
                                      <p:cBhvr>
                                        <p:cTn id="31" dur="1000"/>
                                        <p:tgtEl>
                                          <p:spTgt spid="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140" y="1007855"/>
            <a:ext cx="5334000" cy="5324535"/>
          </a:xfrm>
          <a:prstGeom prst="rect">
            <a:avLst/>
          </a:prstGeom>
        </p:spPr>
        <p:txBody>
          <a:bodyPr wrap="square">
            <a:spAutoFit/>
          </a:bodyPr>
          <a:lstStyle/>
          <a:p>
            <a:pPr marL="285750" indent="-285750">
              <a:buFont typeface="Arial" pitchFamily="34" charset="0"/>
              <a:buChar char="•"/>
            </a:pPr>
            <a:r>
              <a:rPr lang="en-US" sz="2000" dirty="0" smtClean="0">
                <a:solidFill>
                  <a:schemeClr val="accent1">
                    <a:lumMod val="60000"/>
                    <a:lumOff val="40000"/>
                  </a:schemeClr>
                </a:solidFill>
              </a:rPr>
              <a:t>That </a:t>
            </a:r>
            <a:r>
              <a:rPr lang="en-US" sz="2000" dirty="0">
                <a:solidFill>
                  <a:schemeClr val="accent1">
                    <a:lumMod val="60000"/>
                    <a:lumOff val="40000"/>
                  </a:schemeClr>
                </a:solidFill>
              </a:rPr>
              <a:t>same voice created the </a:t>
            </a:r>
            <a:r>
              <a:rPr lang="en-US" sz="2000" dirty="0" smtClean="0">
                <a:solidFill>
                  <a:schemeClr val="accent1">
                    <a:lumMod val="60000"/>
                    <a:lumOff val="40000"/>
                  </a:schemeClr>
                </a:solidFill>
              </a:rPr>
              <a:t>trees </a:t>
            </a:r>
            <a:r>
              <a:rPr lang="en-US" sz="2000" dirty="0">
                <a:solidFill>
                  <a:schemeClr val="accent1">
                    <a:lumMod val="60000"/>
                    <a:lumOff val="40000"/>
                  </a:schemeClr>
                </a:solidFill>
              </a:rPr>
              <a:t>and </a:t>
            </a:r>
            <a:r>
              <a:rPr lang="en-US" sz="2000" dirty="0" smtClean="0">
                <a:solidFill>
                  <a:schemeClr val="accent1">
                    <a:lumMod val="60000"/>
                    <a:lumOff val="40000"/>
                  </a:schemeClr>
                </a:solidFill>
              </a:rPr>
              <a:t>plants</a:t>
            </a:r>
            <a:r>
              <a:rPr lang="en-US" sz="2000" dirty="0">
                <a:solidFill>
                  <a:schemeClr val="accent1">
                    <a:lumMod val="60000"/>
                    <a:lumOff val="40000"/>
                  </a:schemeClr>
                </a:solidFill>
              </a:rPr>
              <a:t> </a:t>
            </a:r>
            <a:r>
              <a:rPr lang="en-US" sz="2000" dirty="0" smtClean="0">
                <a:solidFill>
                  <a:schemeClr val="accent1">
                    <a:lumMod val="60000"/>
                    <a:lumOff val="40000"/>
                  </a:schemeClr>
                </a:solidFill>
              </a:rPr>
              <a:t>and everything else.</a:t>
            </a:r>
          </a:p>
          <a:p>
            <a:pPr marL="285750" indent="-285750">
              <a:buFont typeface="Arial" pitchFamily="34" charset="0"/>
              <a:buChar char="•"/>
            </a:pPr>
            <a:r>
              <a:rPr lang="en-US" sz="2000" dirty="0" smtClean="0">
                <a:solidFill>
                  <a:schemeClr val="accent1">
                    <a:lumMod val="60000"/>
                    <a:lumOff val="40000"/>
                  </a:schemeClr>
                </a:solidFill>
              </a:rPr>
              <a:t>Then they realized it was a lion who was creating this new world.</a:t>
            </a:r>
          </a:p>
          <a:p>
            <a:pPr marL="285750" indent="-285750">
              <a:buFont typeface="Arial" pitchFamily="34" charset="0"/>
              <a:buChar char="•"/>
            </a:pPr>
            <a:r>
              <a:rPr lang="en-US" sz="2000" dirty="0" smtClean="0">
                <a:solidFill>
                  <a:schemeClr val="accent1">
                    <a:lumMod val="60000"/>
                    <a:lumOff val="40000"/>
                  </a:schemeClr>
                </a:solidFill>
              </a:rPr>
              <a:t>Jadis flung a iron bar [that she had from a lamp-post back in London]at the lion’s head.</a:t>
            </a:r>
          </a:p>
          <a:p>
            <a:pPr marL="285750" indent="-285750">
              <a:buFont typeface="Arial" pitchFamily="34" charset="0"/>
              <a:buChar char="•"/>
            </a:pPr>
            <a:r>
              <a:rPr lang="en-US" sz="2000" dirty="0" smtClean="0">
                <a:solidFill>
                  <a:schemeClr val="accent1">
                    <a:lumMod val="60000"/>
                    <a:lumOff val="40000"/>
                  </a:schemeClr>
                </a:solidFill>
              </a:rPr>
              <a:t>But the lion didn’t even feel it. It was like she didn’t even throw it at him.</a:t>
            </a:r>
          </a:p>
          <a:p>
            <a:pPr marL="285750" indent="-285750">
              <a:buFont typeface="Arial" pitchFamily="34" charset="0"/>
              <a:buChar char="•"/>
            </a:pPr>
            <a:r>
              <a:rPr lang="en-US" sz="2000" dirty="0" smtClean="0">
                <a:solidFill>
                  <a:schemeClr val="accent1">
                    <a:lumMod val="60000"/>
                    <a:lumOff val="40000"/>
                  </a:schemeClr>
                </a:solidFill>
              </a:rPr>
              <a:t>Then Jadis ran away because she was scared of the lion.</a:t>
            </a:r>
          </a:p>
          <a:p>
            <a:pPr marL="285750" indent="-285750">
              <a:buFont typeface="Arial" pitchFamily="34" charset="0"/>
              <a:buChar char="•"/>
            </a:pPr>
            <a:r>
              <a:rPr lang="en-US" sz="2000" dirty="0" smtClean="0">
                <a:solidFill>
                  <a:schemeClr val="accent1">
                    <a:lumMod val="60000"/>
                    <a:lumOff val="40000"/>
                  </a:schemeClr>
                </a:solidFill>
              </a:rPr>
              <a:t>The iron bar had sunk into the ground and was growing into a tree.</a:t>
            </a:r>
          </a:p>
          <a:p>
            <a:pPr marL="285750" indent="-285750">
              <a:buFont typeface="Arial" pitchFamily="34" charset="0"/>
              <a:buChar char="•"/>
            </a:pPr>
            <a:r>
              <a:rPr lang="en-US" sz="2000" dirty="0" smtClean="0">
                <a:solidFill>
                  <a:schemeClr val="accent1">
                    <a:lumMod val="60000"/>
                    <a:lumOff val="40000"/>
                  </a:schemeClr>
                </a:solidFill>
              </a:rPr>
              <a:t>Digory hoped this was the land of youth, so his mother would be cured.</a:t>
            </a:r>
          </a:p>
          <a:p>
            <a:pPr marL="285750" indent="-285750">
              <a:buFont typeface="Arial" pitchFamily="34" charset="0"/>
              <a:buChar char="•"/>
            </a:pPr>
            <a:r>
              <a:rPr lang="en-US" sz="2000" dirty="0" smtClean="0">
                <a:solidFill>
                  <a:schemeClr val="accent1">
                    <a:lumMod val="60000"/>
                    <a:lumOff val="40000"/>
                  </a:schemeClr>
                </a:solidFill>
              </a:rPr>
              <a:t> Then the lion chose a couple of animals and touched their noses. </a:t>
            </a:r>
            <a:endParaRPr lang="en-US" sz="2000" dirty="0">
              <a:solidFill>
                <a:schemeClr val="accent1">
                  <a:lumMod val="60000"/>
                  <a:lumOff val="40000"/>
                </a:schemeClr>
              </a:solidFill>
            </a:endParaRPr>
          </a:p>
        </p:txBody>
      </p:sp>
      <p:sp>
        <p:nvSpPr>
          <p:cNvPr id="3" name="TextBox 2"/>
          <p:cNvSpPr txBox="1"/>
          <p:nvPr/>
        </p:nvSpPr>
        <p:spPr>
          <a:xfrm>
            <a:off x="304800" y="87868"/>
            <a:ext cx="6400800" cy="954107"/>
          </a:xfrm>
          <a:prstGeom prst="rect">
            <a:avLst/>
          </a:prstGeom>
          <a:noFill/>
        </p:spPr>
        <p:txBody>
          <a:bodyPr wrap="square" rtlCol="0">
            <a:spAutoFit/>
          </a:bodyPr>
          <a:lstStyle/>
          <a:p>
            <a:r>
              <a:rPr lang="en-US" sz="2800" dirty="0" smtClean="0"/>
              <a:t>Chapter 9:</a:t>
            </a:r>
          </a:p>
          <a:p>
            <a:r>
              <a:rPr lang="en-US" sz="2800" dirty="0"/>
              <a:t> </a:t>
            </a:r>
            <a:r>
              <a:rPr lang="en-US" sz="2800" dirty="0" smtClean="0"/>
              <a:t>                   The Founding of Narnia</a:t>
            </a:r>
            <a:endParaRPr lang="en-US" sz="2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1752" y="1524000"/>
            <a:ext cx="3810000" cy="4572000"/>
          </a:xfrm>
          <a:prstGeom prst="rect">
            <a:avLst/>
          </a:prstGeom>
        </p:spPr>
      </p:pic>
    </p:spTree>
    <p:extLst>
      <p:ext uri="{BB962C8B-B14F-4D97-AF65-F5344CB8AC3E}">
        <p14:creationId xmlns:p14="http://schemas.microsoft.com/office/powerpoint/2010/main" val="138190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3"/>
                                        </p:tgtEl>
                                        <p:attrNameLst>
                                          <p:attrName>style.color</p:attrName>
                                        </p:attrNameLst>
                                      </p:cBhvr>
                                      <p:to>
                                        <a:schemeClr val="bg1"/>
                                      </p:to>
                                    </p:animClr>
                                    <p:animClr clrSpc="rgb" dir="cw">
                                      <p:cBhvr>
                                        <p:cTn id="7" dur="250" autoRev="1" fill="remove"/>
                                        <p:tgtEl>
                                          <p:spTgt spid="3"/>
                                        </p:tgtEl>
                                        <p:attrNameLst>
                                          <p:attrName>fillcolor</p:attrName>
                                        </p:attrNameLst>
                                      </p:cBhvr>
                                      <p:to>
                                        <a:schemeClr val="bg1"/>
                                      </p:to>
                                    </p:animClr>
                                    <p:set>
                                      <p:cBhvr>
                                        <p:cTn id="8" dur="250" autoRev="1" fill="remove"/>
                                        <p:tgtEl>
                                          <p:spTgt spid="3"/>
                                        </p:tgtEl>
                                        <p:attrNameLst>
                                          <p:attrName>fill.type</p:attrName>
                                        </p:attrNameLst>
                                      </p:cBhvr>
                                      <p:to>
                                        <p:strVal val="solid"/>
                                      </p:to>
                                    </p:set>
                                    <p:set>
                                      <p:cBhvr>
                                        <p:cTn id="9" dur="250" autoRev="1" fill="remove"/>
                                        <p:tgtEl>
                                          <p:spTgt spid="3"/>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4"/>
                                        </p:tgtEl>
                                        <p:attrNameLst>
                                          <p:attrName>r</p:attrName>
                                        </p:attrNameLst>
                                      </p:cBhvr>
                                    </p:animRot>
                                    <p:animRot by="-240000">
                                      <p:cBhvr>
                                        <p:cTn id="19" dur="200" fill="hold">
                                          <p:stCondLst>
                                            <p:cond delay="200"/>
                                          </p:stCondLst>
                                        </p:cTn>
                                        <p:tgtEl>
                                          <p:spTgt spid="4"/>
                                        </p:tgtEl>
                                        <p:attrNameLst>
                                          <p:attrName>r</p:attrName>
                                        </p:attrNameLst>
                                      </p:cBhvr>
                                    </p:animRot>
                                    <p:animRot by="240000">
                                      <p:cBhvr>
                                        <p:cTn id="20" dur="200" fill="hold">
                                          <p:stCondLst>
                                            <p:cond delay="400"/>
                                          </p:stCondLst>
                                        </p:cTn>
                                        <p:tgtEl>
                                          <p:spTgt spid="4"/>
                                        </p:tgtEl>
                                        <p:attrNameLst>
                                          <p:attrName>r</p:attrName>
                                        </p:attrNameLst>
                                      </p:cBhvr>
                                    </p:animRot>
                                    <p:animRot by="-240000">
                                      <p:cBhvr>
                                        <p:cTn id="21" dur="200" fill="hold">
                                          <p:stCondLst>
                                            <p:cond delay="600"/>
                                          </p:stCondLst>
                                        </p:cTn>
                                        <p:tgtEl>
                                          <p:spTgt spid="4"/>
                                        </p:tgtEl>
                                        <p:attrNameLst>
                                          <p:attrName>r</p:attrName>
                                        </p:attrNameLst>
                                      </p:cBhvr>
                                    </p:animRot>
                                    <p:animRot by="120000">
                                      <p:cBhvr>
                                        <p:cTn id="22"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9767" y="5832143"/>
            <a:ext cx="7391400" cy="954107"/>
          </a:xfrm>
          <a:prstGeom prst="rect">
            <a:avLst/>
          </a:prstGeom>
          <a:noFill/>
        </p:spPr>
        <p:txBody>
          <a:bodyPr wrap="square" rtlCol="0">
            <a:spAutoFit/>
          </a:bodyPr>
          <a:lstStyle/>
          <a:p>
            <a:r>
              <a:rPr lang="en-US" sz="2800" dirty="0" smtClean="0"/>
              <a:t>Chapter10:</a:t>
            </a:r>
          </a:p>
          <a:p>
            <a:r>
              <a:rPr lang="en-US" sz="2800" dirty="0"/>
              <a:t> </a:t>
            </a:r>
            <a:r>
              <a:rPr lang="en-US" sz="2800" dirty="0" smtClean="0"/>
              <a:t>                The First Joke and Other Matters</a:t>
            </a:r>
            <a:endParaRPr lang="en-US" sz="2800" dirty="0"/>
          </a:p>
        </p:txBody>
      </p:sp>
      <p:sp>
        <p:nvSpPr>
          <p:cNvPr id="4" name="TextBox 3"/>
          <p:cNvSpPr txBox="1"/>
          <p:nvPr/>
        </p:nvSpPr>
        <p:spPr>
          <a:xfrm>
            <a:off x="-66533" y="0"/>
            <a:ext cx="9144000" cy="1938992"/>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The Lion’s name is Aslan.</a:t>
            </a:r>
          </a:p>
          <a:p>
            <a:pPr marL="285750" indent="-285750">
              <a:buFont typeface="Arial" pitchFamily="34" charset="0"/>
              <a:buChar char="•"/>
            </a:pPr>
            <a:r>
              <a:rPr lang="en-US" sz="2000" dirty="0" smtClean="0">
                <a:solidFill>
                  <a:schemeClr val="accent1">
                    <a:lumMod val="60000"/>
                    <a:lumOff val="40000"/>
                  </a:schemeClr>
                </a:solidFill>
              </a:rPr>
              <a:t>Aslan said to those couple of animals “Don’t go back to your Foolish ways. Now you can talk and think. Strawberry was one of them.</a:t>
            </a:r>
          </a:p>
          <a:p>
            <a:pPr marL="285750" indent="-285750">
              <a:buFont typeface="Arial" pitchFamily="34" charset="0"/>
              <a:buChar char="•"/>
            </a:pPr>
            <a:r>
              <a:rPr lang="en-US" sz="2000" dirty="0" smtClean="0">
                <a:solidFill>
                  <a:schemeClr val="accent1">
                    <a:lumMod val="60000"/>
                    <a:lumOff val="40000"/>
                  </a:schemeClr>
                </a:solidFill>
              </a:rPr>
              <a:t>Aslan said evil has already come into Narnia.[By that he meant Jadis]</a:t>
            </a:r>
          </a:p>
          <a:p>
            <a:pPr marL="285750" indent="-285750">
              <a:buFont typeface="Arial" pitchFamily="34" charset="0"/>
              <a:buChar char="•"/>
            </a:pPr>
            <a:r>
              <a:rPr lang="en-US" sz="2000" dirty="0" smtClean="0">
                <a:solidFill>
                  <a:schemeClr val="accent1">
                    <a:lumMod val="60000"/>
                    <a:lumOff val="40000"/>
                  </a:schemeClr>
                </a:solidFill>
              </a:rPr>
              <a:t> Uncle Andrew tried to make himself believe that the animals weren't talking or laughing because he was scared.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586" y="2209800"/>
            <a:ext cx="4735761" cy="3568700"/>
          </a:xfrm>
          <a:prstGeom prst="rect">
            <a:avLst/>
          </a:prstGeom>
        </p:spPr>
      </p:pic>
    </p:spTree>
    <p:extLst>
      <p:ext uri="{BB962C8B-B14F-4D97-AF65-F5344CB8AC3E}">
        <p14:creationId xmlns:p14="http://schemas.microsoft.com/office/powerpoint/2010/main" val="312977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867400"/>
            <a:ext cx="457200" cy="369332"/>
          </a:xfrm>
          <a:prstGeom prst="rect">
            <a:avLst/>
          </a:prstGeom>
          <a:noFill/>
        </p:spPr>
        <p:txBody>
          <a:bodyPr wrap="square" rtlCol="0">
            <a:spAutoFit/>
          </a:bodyPr>
          <a:lstStyle/>
          <a:p>
            <a:endParaRPr lang="en-US"/>
          </a:p>
        </p:txBody>
      </p:sp>
      <p:sp>
        <p:nvSpPr>
          <p:cNvPr id="3" name="TextBox 2"/>
          <p:cNvSpPr txBox="1"/>
          <p:nvPr/>
        </p:nvSpPr>
        <p:spPr>
          <a:xfrm>
            <a:off x="228600" y="381000"/>
            <a:ext cx="8077200" cy="954107"/>
          </a:xfrm>
          <a:prstGeom prst="rect">
            <a:avLst/>
          </a:prstGeom>
          <a:noFill/>
        </p:spPr>
        <p:txBody>
          <a:bodyPr wrap="square" rtlCol="0">
            <a:spAutoFit/>
          </a:bodyPr>
          <a:lstStyle/>
          <a:p>
            <a:r>
              <a:rPr lang="en-US" sz="2800" dirty="0" smtClean="0"/>
              <a:t>Chapter 11:</a:t>
            </a:r>
          </a:p>
          <a:p>
            <a:r>
              <a:rPr lang="en-US" sz="2800" dirty="0"/>
              <a:t> </a:t>
            </a:r>
            <a:r>
              <a:rPr lang="en-US" sz="2800" dirty="0" smtClean="0"/>
              <a:t>         Digory and His Uncle Are Both in Trouble</a:t>
            </a:r>
            <a:endParaRPr lang="en-US" sz="2800" dirty="0"/>
          </a:p>
        </p:txBody>
      </p:sp>
      <p:sp>
        <p:nvSpPr>
          <p:cNvPr id="4" name="TextBox 3"/>
          <p:cNvSpPr txBox="1"/>
          <p:nvPr/>
        </p:nvSpPr>
        <p:spPr>
          <a:xfrm>
            <a:off x="242248" y="5728900"/>
            <a:ext cx="9144000" cy="1015663"/>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So Aslan brought her into Narnia by magic. </a:t>
            </a:r>
          </a:p>
          <a:p>
            <a:pPr marL="285750" indent="-285750">
              <a:buFont typeface="Arial" pitchFamily="34" charset="0"/>
              <a:buChar char="•"/>
            </a:pPr>
            <a:r>
              <a:rPr lang="en-US" sz="2000" dirty="0" smtClean="0">
                <a:solidFill>
                  <a:schemeClr val="accent1">
                    <a:lumMod val="60000"/>
                    <a:lumOff val="40000"/>
                  </a:schemeClr>
                </a:solidFill>
              </a:rPr>
              <a:t>Some of the animals thought that Uncle Andrew was a pet. So they tried to feed him and they made a cage for him. </a:t>
            </a:r>
            <a:endParaRPr lang="en-US" sz="2000" dirty="0">
              <a:solidFill>
                <a:schemeClr val="accent1">
                  <a:lumMod val="60000"/>
                  <a:lumOff val="40000"/>
                </a:schemeClr>
              </a:solidFill>
            </a:endParaRPr>
          </a:p>
        </p:txBody>
      </p:sp>
      <p:sp>
        <p:nvSpPr>
          <p:cNvPr id="5" name="Rectangle 4"/>
          <p:cNvSpPr/>
          <p:nvPr/>
        </p:nvSpPr>
        <p:spPr>
          <a:xfrm>
            <a:off x="-680113" y="5328790"/>
            <a:ext cx="8985913" cy="400110"/>
          </a:xfrm>
          <a:prstGeom prst="rect">
            <a:avLst/>
          </a:prstGeom>
        </p:spPr>
        <p:txBody>
          <a:bodyPr wrap="square">
            <a:spAutoFit/>
          </a:bodyPr>
          <a:lstStyle/>
          <a:p>
            <a:pPr marL="1200150" lvl="2" indent="-285750">
              <a:buFont typeface="Arial" pitchFamily="34" charset="0"/>
              <a:buChar char="•"/>
            </a:pPr>
            <a:r>
              <a:rPr lang="en-US" dirty="0">
                <a:solidFill>
                  <a:schemeClr val="accent1">
                    <a:lumMod val="60000"/>
                    <a:lumOff val="40000"/>
                  </a:schemeClr>
                </a:solidFill>
              </a:rPr>
              <a:t> </a:t>
            </a:r>
            <a:r>
              <a:rPr lang="en-US" sz="2000" dirty="0" smtClean="0">
                <a:solidFill>
                  <a:schemeClr val="accent1">
                    <a:lumMod val="60000"/>
                    <a:lumOff val="40000"/>
                  </a:schemeClr>
                </a:solidFill>
              </a:rPr>
              <a:t>The </a:t>
            </a:r>
            <a:r>
              <a:rPr lang="en-US" sz="2000" dirty="0">
                <a:solidFill>
                  <a:schemeClr val="accent1">
                    <a:lumMod val="60000"/>
                    <a:lumOff val="40000"/>
                  </a:schemeClr>
                </a:solidFill>
              </a:rPr>
              <a:t>Cabby wanted Nellie [his wife] to join him in Narnia.</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71625"/>
            <a:ext cx="7620000" cy="3714750"/>
          </a:xfrm>
          <a:prstGeom prst="rect">
            <a:avLst/>
          </a:prstGeom>
        </p:spPr>
      </p:pic>
    </p:spTree>
    <p:extLst>
      <p:ext uri="{BB962C8B-B14F-4D97-AF65-F5344CB8AC3E}">
        <p14:creationId xmlns:p14="http://schemas.microsoft.com/office/powerpoint/2010/main" val="81988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3"/>
                                        </p:tgtEl>
                                        <p:attrNameLst>
                                          <p:attrName>style.color</p:attrName>
                                        </p:attrNameLst>
                                      </p:cBhvr>
                                      <p:to>
                                        <p:clrVal>
                                          <a:schemeClr val="accent2"/>
                                        </p:clrVal>
                                      </p:to>
                                    </p:set>
                                    <p:set>
                                      <p:cBhvr>
                                        <p:cTn id="7" dur="500" fill="hold"/>
                                        <p:tgtEl>
                                          <p:spTgt spid="3"/>
                                        </p:tgtEl>
                                        <p:attrNameLst>
                                          <p:attrName>fillcolor</p:attrName>
                                        </p:attrNameLst>
                                      </p:cBhvr>
                                      <p:to>
                                        <p:clrVal>
                                          <a:schemeClr val="accent2"/>
                                        </p:clrVal>
                                      </p:to>
                                    </p:set>
                                    <p:set>
                                      <p:cBhvr>
                                        <p:cTn id="8" dur="500" fill="hold"/>
                                        <p:tgtEl>
                                          <p:spTgt spid="3"/>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5" presetClass="emph" presetSubtype="0" fill="hold" grpId="0" nodeType="clickEffect">
                                  <p:stCondLst>
                                    <p:cond delay="0"/>
                                  </p:stCondLst>
                                  <p:childTnLst>
                                    <p:animClr clrSpc="hsl" dir="cw">
                                      <p:cBhvr override="childStyle">
                                        <p:cTn id="19" dur="500" fill="hold"/>
                                        <p:tgtEl>
                                          <p:spTgt spid="5"/>
                                        </p:tgtEl>
                                        <p:attrNameLst>
                                          <p:attrName>style.color</p:attrName>
                                        </p:attrNameLst>
                                      </p:cBhvr>
                                      <p:by>
                                        <p:hsl h="0" s="-70588" l="0"/>
                                      </p:by>
                                    </p:animClr>
                                    <p:animClr clrSpc="hsl" dir="cw">
                                      <p:cBhvr>
                                        <p:cTn id="20" dur="500" fill="hold"/>
                                        <p:tgtEl>
                                          <p:spTgt spid="5"/>
                                        </p:tgtEl>
                                        <p:attrNameLst>
                                          <p:attrName>fillcolor</p:attrName>
                                        </p:attrNameLst>
                                      </p:cBhvr>
                                      <p:by>
                                        <p:hsl h="0" s="-70588" l="0"/>
                                      </p:by>
                                    </p:animClr>
                                    <p:animClr clrSpc="hsl" dir="cw">
                                      <p:cBhvr>
                                        <p:cTn id="21" dur="500" fill="hold"/>
                                        <p:tgtEl>
                                          <p:spTgt spid="5"/>
                                        </p:tgtEl>
                                        <p:attrNameLst>
                                          <p:attrName>stroke.color</p:attrName>
                                        </p:attrNameLst>
                                      </p:cBhvr>
                                      <p:by>
                                        <p:hsl h="0" s="-70588" l="0"/>
                                      </p:by>
                                    </p:animClr>
                                    <p:set>
                                      <p:cBhvr>
                                        <p:cTn id="22" dur="500" fill="hold"/>
                                        <p:tgtEl>
                                          <p:spTgt spid="5"/>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1" presetClass="emph" presetSubtype="0" fill="hold" grpId="0" nodeType="clickEffect">
                                  <p:stCondLst>
                                    <p:cond delay="0"/>
                                  </p:stCondLst>
                                  <p:childTnLst>
                                    <p:animClr clrSpc="hsl" dir="cw">
                                      <p:cBhvr override="childStyle">
                                        <p:cTn id="26" dur="500" fill="hold"/>
                                        <p:tgtEl>
                                          <p:spTgt spid="4"/>
                                        </p:tgtEl>
                                        <p:attrNameLst>
                                          <p:attrName>style.color</p:attrName>
                                        </p:attrNameLst>
                                      </p:cBhvr>
                                      <p:by>
                                        <p:hsl h="7200000" s="0" l="0"/>
                                      </p:by>
                                    </p:animClr>
                                    <p:animClr clrSpc="hsl" dir="cw">
                                      <p:cBhvr>
                                        <p:cTn id="27" dur="500" fill="hold"/>
                                        <p:tgtEl>
                                          <p:spTgt spid="4"/>
                                        </p:tgtEl>
                                        <p:attrNameLst>
                                          <p:attrName>fillcolor</p:attrName>
                                        </p:attrNameLst>
                                      </p:cBhvr>
                                      <p:by>
                                        <p:hsl h="7200000" s="0" l="0"/>
                                      </p:by>
                                    </p:animClr>
                                    <p:animClr clrSpc="hsl" dir="cw">
                                      <p:cBhvr>
                                        <p:cTn id="28" dur="500" fill="hold"/>
                                        <p:tgtEl>
                                          <p:spTgt spid="4"/>
                                        </p:tgtEl>
                                        <p:attrNameLst>
                                          <p:attrName>stroke.color</p:attrName>
                                        </p:attrNameLst>
                                      </p:cBhvr>
                                      <p:by>
                                        <p:hsl h="7200000" s="0" l="0"/>
                                      </p:by>
                                    </p:animClr>
                                    <p:set>
                                      <p:cBhvr>
                                        <p:cTn id="29"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smtClean="0"/>
              <a:t>Chapter 12:</a:t>
            </a:r>
          </a:p>
          <a:p>
            <a:r>
              <a:rPr lang="en-US" sz="2800" dirty="0"/>
              <a:t> </a:t>
            </a:r>
            <a:r>
              <a:rPr lang="en-US" sz="2800" dirty="0" smtClean="0"/>
              <a:t>                 Strawberry’s Adventure</a:t>
            </a:r>
            <a:endParaRPr lang="en-US" sz="2800" dirty="0"/>
          </a:p>
        </p:txBody>
      </p:sp>
      <p:sp>
        <p:nvSpPr>
          <p:cNvPr id="3" name="TextBox 2"/>
          <p:cNvSpPr txBox="1"/>
          <p:nvPr/>
        </p:nvSpPr>
        <p:spPr>
          <a:xfrm>
            <a:off x="0" y="1524000"/>
            <a:ext cx="4038600" cy="3785652"/>
          </a:xfrm>
          <a:prstGeom prst="rect">
            <a:avLst/>
          </a:prstGeom>
          <a:noFill/>
        </p:spPr>
        <p:txBody>
          <a:bodyPr wrap="square" rtlCol="0">
            <a:spAutoFit/>
          </a:bodyPr>
          <a:lstStyle/>
          <a:p>
            <a:pPr marL="342900" indent="-342900">
              <a:buFont typeface="Arial" pitchFamily="34" charset="0"/>
              <a:buChar char="•"/>
            </a:pPr>
            <a:r>
              <a:rPr lang="en-US" sz="2000" dirty="0" smtClean="0">
                <a:solidFill>
                  <a:schemeClr val="accent1">
                    <a:lumMod val="60000"/>
                    <a:lumOff val="40000"/>
                  </a:schemeClr>
                </a:solidFill>
              </a:rPr>
              <a:t>Digory asked Aslan to help</a:t>
            </a:r>
          </a:p>
          <a:p>
            <a:r>
              <a:rPr lang="en-US" sz="2000" dirty="0" smtClean="0">
                <a:solidFill>
                  <a:schemeClr val="accent1">
                    <a:lumMod val="60000"/>
                    <a:lumOff val="40000"/>
                  </a:schemeClr>
                </a:solidFill>
              </a:rPr>
              <a:t> his mother to heal.</a:t>
            </a:r>
          </a:p>
          <a:p>
            <a:pPr marL="342900" indent="-342900">
              <a:buFont typeface="Arial" pitchFamily="34" charset="0"/>
              <a:buChar char="•"/>
            </a:pPr>
            <a:r>
              <a:rPr lang="en-US" sz="2000" dirty="0" smtClean="0">
                <a:solidFill>
                  <a:schemeClr val="accent1">
                    <a:lumMod val="60000"/>
                    <a:lumOff val="40000"/>
                  </a:schemeClr>
                </a:solidFill>
              </a:rPr>
              <a:t>Then Aslan said to Digory to go get a apple from a different country .</a:t>
            </a:r>
          </a:p>
          <a:p>
            <a:pPr marL="342900" indent="-342900">
              <a:buFont typeface="Arial" pitchFamily="34" charset="0"/>
              <a:buChar char="•"/>
            </a:pPr>
            <a:r>
              <a:rPr lang="en-US" sz="2000" dirty="0" smtClean="0">
                <a:solidFill>
                  <a:schemeClr val="accent1">
                    <a:lumMod val="60000"/>
                    <a:lumOff val="40000"/>
                  </a:schemeClr>
                </a:solidFill>
              </a:rPr>
              <a:t>So he gives Strawberry wings and changes Strawberry’s name to Fledge.</a:t>
            </a:r>
          </a:p>
          <a:p>
            <a:pPr marL="342900" indent="-342900">
              <a:buFont typeface="Arial" pitchFamily="34" charset="0"/>
              <a:buChar char="•"/>
            </a:pPr>
            <a:r>
              <a:rPr lang="en-US" sz="2000" dirty="0" smtClean="0">
                <a:solidFill>
                  <a:schemeClr val="accent1">
                    <a:lumMod val="60000"/>
                    <a:lumOff val="40000"/>
                  </a:schemeClr>
                </a:solidFill>
              </a:rPr>
              <a:t>So Polly, Digory, and Fledge started their journey. </a:t>
            </a:r>
          </a:p>
          <a:p>
            <a:pPr marL="342900" indent="-342900">
              <a:buFont typeface="Arial" pitchFamily="34" charset="0"/>
              <a:buChar char="•"/>
            </a:pPr>
            <a:r>
              <a:rPr lang="en-US" sz="2000" dirty="0" smtClean="0">
                <a:solidFill>
                  <a:schemeClr val="accent1">
                    <a:lumMod val="60000"/>
                    <a:lumOff val="40000"/>
                  </a:schemeClr>
                </a:solidFill>
              </a:rPr>
              <a:t>They flew over valley mountain and waterfalls.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51082" b="3779"/>
          <a:stretch/>
        </p:blipFill>
        <p:spPr>
          <a:xfrm>
            <a:off x="5259086" y="1027986"/>
            <a:ext cx="3476625" cy="2615549"/>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37091" t="-1812" r="-4481" b="30348"/>
          <a:stretch/>
        </p:blipFill>
        <p:spPr>
          <a:xfrm>
            <a:off x="4267200" y="4042381"/>
            <a:ext cx="3382666" cy="2559562"/>
          </a:xfrm>
          <a:prstGeom prst="rect">
            <a:avLst/>
          </a:prstGeom>
        </p:spPr>
      </p:pic>
    </p:spTree>
    <p:extLst>
      <p:ext uri="{BB962C8B-B14F-4D97-AF65-F5344CB8AC3E}">
        <p14:creationId xmlns:p14="http://schemas.microsoft.com/office/powerpoint/2010/main" val="67651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mph" presetSubtype="0" fill="hold" grpId="0" nodeType="clickEffect">
                                  <p:stCondLst>
                                    <p:cond delay="0"/>
                                  </p:stCondLst>
                                  <p:childTnLst>
                                    <p:animClr clrSpc="hsl" dir="cw">
                                      <p:cBhvr override="childStyle">
                                        <p:cTn id="14" dur="500" fill="hold"/>
                                        <p:tgtEl>
                                          <p:spTgt spid="3"/>
                                        </p:tgtEl>
                                        <p:attrNameLst>
                                          <p:attrName>style.color</p:attrName>
                                        </p:attrNameLst>
                                      </p:cBhvr>
                                      <p:by>
                                        <p:hsl h="7200000" s="0" l="0"/>
                                      </p:by>
                                    </p:animClr>
                                    <p:animClr clrSpc="hsl" dir="cw">
                                      <p:cBhvr>
                                        <p:cTn id="15" dur="500" fill="hold"/>
                                        <p:tgtEl>
                                          <p:spTgt spid="3"/>
                                        </p:tgtEl>
                                        <p:attrNameLst>
                                          <p:attrName>fillcolor</p:attrName>
                                        </p:attrNameLst>
                                      </p:cBhvr>
                                      <p:by>
                                        <p:hsl h="7200000" s="0" l="0"/>
                                      </p:by>
                                    </p:animClr>
                                    <p:animClr clrSpc="hsl" dir="cw">
                                      <p:cBhvr>
                                        <p:cTn id="16" dur="500" fill="hold"/>
                                        <p:tgtEl>
                                          <p:spTgt spid="3"/>
                                        </p:tgtEl>
                                        <p:attrNameLst>
                                          <p:attrName>stroke.color</p:attrName>
                                        </p:attrNameLst>
                                      </p:cBhvr>
                                      <p:by>
                                        <p:hsl h="7200000" s="0" l="0"/>
                                      </p:by>
                                    </p:animClr>
                                    <p:set>
                                      <p:cBhvr>
                                        <p:cTn id="17" dur="500" fill="hold"/>
                                        <p:tgtEl>
                                          <p:spTgt spid="3"/>
                                        </p:tgtEl>
                                        <p:attrNameLst>
                                          <p:attrName>fill.type</p:attrName>
                                        </p:attrNameLst>
                                      </p:cBhvr>
                                      <p:to>
                                        <p:strVal val="solid"/>
                                      </p:to>
                                    </p:se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6"/>
                                        </p:tgtEl>
                                      </p:cBhvr>
                                    </p:animEffect>
                                    <p:animScale>
                                      <p:cBhvr>
                                        <p:cTn id="22" dur="250" autoRev="1" fill="hold"/>
                                        <p:tgtEl>
                                          <p:spTgt spid="6"/>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2000"/>
                                        <p:tgtEl>
                                          <p:spTgt spid="7"/>
                                        </p:tgtEl>
                                      </p:cBhvr>
                                    </p:animEffect>
                                    <p:anim calcmode="lin" valueType="num">
                                      <p:cBhvr>
                                        <p:cTn id="28" dur="2000" fill="hold"/>
                                        <p:tgtEl>
                                          <p:spTgt spid="7"/>
                                        </p:tgtEl>
                                        <p:attrNameLst>
                                          <p:attrName>ppt_w</p:attrName>
                                        </p:attrNameLst>
                                      </p:cBhvr>
                                      <p:tavLst>
                                        <p:tav tm="0" fmla="#ppt_w*sin(2.5*pi*$)">
                                          <p:val>
                                            <p:fltVal val="0"/>
                                          </p:val>
                                        </p:tav>
                                        <p:tav tm="100000">
                                          <p:val>
                                            <p:fltVal val="1"/>
                                          </p:val>
                                        </p:tav>
                                      </p:tavLst>
                                    </p:anim>
                                    <p:anim calcmode="lin" valueType="num">
                                      <p:cBhvr>
                                        <p:cTn id="2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0893"/>
            <a:ext cx="9144000" cy="954107"/>
          </a:xfrm>
          <a:prstGeom prst="rect">
            <a:avLst/>
          </a:prstGeom>
          <a:noFill/>
        </p:spPr>
        <p:txBody>
          <a:bodyPr wrap="square" rtlCol="0">
            <a:spAutoFit/>
          </a:bodyPr>
          <a:lstStyle/>
          <a:p>
            <a:r>
              <a:rPr lang="en-US" sz="2800" dirty="0" smtClean="0"/>
              <a:t>Chapter 13:</a:t>
            </a:r>
          </a:p>
          <a:p>
            <a:r>
              <a:rPr lang="en-US" sz="2800" dirty="0"/>
              <a:t> </a:t>
            </a:r>
            <a:r>
              <a:rPr lang="en-US" sz="2800" dirty="0" smtClean="0"/>
              <a:t>                    An Unexpected Meeting</a:t>
            </a:r>
            <a:endParaRPr lang="en-US" sz="2800" dirty="0"/>
          </a:p>
        </p:txBody>
      </p:sp>
      <p:sp>
        <p:nvSpPr>
          <p:cNvPr id="4" name="TextBox 3"/>
          <p:cNvSpPr txBox="1"/>
          <p:nvPr/>
        </p:nvSpPr>
        <p:spPr>
          <a:xfrm>
            <a:off x="0" y="3733800"/>
            <a:ext cx="9144000" cy="2862322"/>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When they got there they saw a quote that said: </a:t>
            </a:r>
            <a:r>
              <a:rPr lang="en-US" sz="2000" dirty="0" smtClean="0">
                <a:solidFill>
                  <a:schemeClr val="tx2">
                    <a:lumMod val="90000"/>
                  </a:schemeClr>
                </a:solidFill>
              </a:rPr>
              <a:t>Come</a:t>
            </a:r>
            <a:r>
              <a:rPr lang="en-US" sz="2000" i="1" dirty="0" smtClean="0">
                <a:solidFill>
                  <a:schemeClr val="tx2">
                    <a:lumMod val="90000"/>
                  </a:schemeClr>
                </a:solidFill>
              </a:rPr>
              <a:t> in by the gold gates  or not at all, Take my fruit for others or forbear, For those who steal or those who climb my wall Shall find their heart’s  desire and find despair.</a:t>
            </a:r>
          </a:p>
          <a:p>
            <a:pPr marL="285750" indent="-285750">
              <a:buFont typeface="Arial" pitchFamily="34" charset="0"/>
              <a:buChar char="•"/>
            </a:pPr>
            <a:r>
              <a:rPr lang="en-US" sz="2000" dirty="0" smtClean="0">
                <a:solidFill>
                  <a:schemeClr val="accent1">
                    <a:lumMod val="60000"/>
                    <a:lumOff val="40000"/>
                  </a:schemeClr>
                </a:solidFill>
              </a:rPr>
              <a:t> So they decided to walk in. So when they did they saw Jadis.</a:t>
            </a:r>
          </a:p>
          <a:p>
            <a:pPr marL="285750" indent="-285750">
              <a:buFont typeface="Arial" pitchFamily="34" charset="0"/>
              <a:buChar char="•"/>
            </a:pPr>
            <a:r>
              <a:rPr lang="en-US" sz="2000" dirty="0" smtClean="0">
                <a:solidFill>
                  <a:schemeClr val="accent1">
                    <a:lumMod val="60000"/>
                    <a:lumOff val="40000"/>
                  </a:schemeClr>
                </a:solidFill>
              </a:rPr>
              <a:t>Jadis tried to make Digory take the apple and leave Narnia, with out Polly.</a:t>
            </a:r>
          </a:p>
          <a:p>
            <a:pPr marL="285750" indent="-285750">
              <a:buFont typeface="Arial" pitchFamily="34" charset="0"/>
              <a:buChar char="•"/>
            </a:pPr>
            <a:r>
              <a:rPr lang="en-US" sz="2000" dirty="0" smtClean="0">
                <a:solidFill>
                  <a:schemeClr val="accent1">
                    <a:lumMod val="60000"/>
                    <a:lumOff val="40000"/>
                  </a:schemeClr>
                </a:solidFill>
              </a:rPr>
              <a:t>Just then Digory thought that the witch </a:t>
            </a:r>
            <a:r>
              <a:rPr lang="en-US" sz="2000" dirty="0">
                <a:solidFill>
                  <a:schemeClr val="accent1">
                    <a:lumMod val="60000"/>
                    <a:lumOff val="40000"/>
                  </a:schemeClr>
                </a:solidFill>
              </a:rPr>
              <a:t>w</a:t>
            </a:r>
            <a:r>
              <a:rPr lang="en-US" sz="2000" dirty="0" smtClean="0">
                <a:solidFill>
                  <a:schemeClr val="accent1">
                    <a:lumMod val="60000"/>
                    <a:lumOff val="40000"/>
                  </a:schemeClr>
                </a:solidFill>
              </a:rPr>
              <a:t>anted him to disobey Aslan.</a:t>
            </a:r>
          </a:p>
          <a:p>
            <a:endParaRPr lang="en-US" sz="2000" dirty="0">
              <a:solidFill>
                <a:schemeClr val="accent1">
                  <a:lumMod val="60000"/>
                  <a:lumOff val="40000"/>
                </a:schemeClr>
              </a:solidFill>
            </a:endParaRPr>
          </a:p>
        </p:txBody>
      </p:sp>
      <p:pic>
        <p:nvPicPr>
          <p:cNvPr id="2058" name="Picture 10" descr="C:\Documents and Settings\ccc\Local Settings\Temporary Internet Files\Content.IE5\FCIZQ7YW\MC90002690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38904"/>
            <a:ext cx="4195572" cy="231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9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Effect transition="in" filter="barn(inVertical)">
                                      <p:cBhvr>
                                        <p:cTn id="7" dur="500"/>
                                        <p:tgtEl>
                                          <p:spTgt spid="205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smtClean="0"/>
              <a:t>Chapter 14:       </a:t>
            </a:r>
          </a:p>
          <a:p>
            <a:r>
              <a:rPr lang="en-US" sz="2800" dirty="0"/>
              <a:t> </a:t>
            </a:r>
            <a:r>
              <a:rPr lang="en-US" sz="2800" dirty="0" smtClean="0"/>
              <a:t>                    The Planting of the Tree</a:t>
            </a:r>
            <a:endParaRPr lang="en-US" sz="2800" dirty="0"/>
          </a:p>
        </p:txBody>
      </p:sp>
      <p:sp>
        <p:nvSpPr>
          <p:cNvPr id="3" name="TextBox 2"/>
          <p:cNvSpPr txBox="1"/>
          <p:nvPr/>
        </p:nvSpPr>
        <p:spPr>
          <a:xfrm>
            <a:off x="0" y="954107"/>
            <a:ext cx="5029200" cy="2862322"/>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When they got back Aslan asked Digory to throw the apple by the river bank where the ground is soft.</a:t>
            </a:r>
          </a:p>
          <a:p>
            <a:pPr marL="285750" indent="-285750">
              <a:buFont typeface="Arial" pitchFamily="34" charset="0"/>
              <a:buChar char="•"/>
            </a:pPr>
            <a:r>
              <a:rPr lang="en-US" sz="2000" dirty="0" smtClean="0">
                <a:solidFill>
                  <a:schemeClr val="accent1">
                    <a:lumMod val="60000"/>
                    <a:lumOff val="40000"/>
                  </a:schemeClr>
                </a:solidFill>
              </a:rPr>
              <a:t>Then the Apple grew into a tree. </a:t>
            </a:r>
          </a:p>
          <a:p>
            <a:pPr marL="285750" indent="-285750">
              <a:buFont typeface="Arial" pitchFamily="34" charset="0"/>
              <a:buChar char="•"/>
            </a:pPr>
            <a:r>
              <a:rPr lang="en-US" sz="2000" dirty="0" smtClean="0">
                <a:solidFill>
                  <a:schemeClr val="accent1">
                    <a:lumMod val="60000"/>
                    <a:lumOff val="40000"/>
                  </a:schemeClr>
                </a:solidFill>
              </a:rPr>
              <a:t>Aslan said that this tree will protect Narnia  By its sweet smell. So that evil can’t stand this smell.</a:t>
            </a:r>
          </a:p>
          <a:p>
            <a:pPr marL="285750" indent="-285750">
              <a:buFont typeface="Arial" pitchFamily="34" charset="0"/>
              <a:buChar char="•"/>
            </a:pPr>
            <a:r>
              <a:rPr lang="en-US" sz="2000" dirty="0" smtClean="0">
                <a:solidFill>
                  <a:schemeClr val="accent1">
                    <a:lumMod val="60000"/>
                    <a:lumOff val="40000"/>
                  </a:schemeClr>
                </a:solidFill>
              </a:rPr>
              <a:t>Aslan told Digory to take an apple for his mother. </a:t>
            </a:r>
            <a:endParaRPr lang="en-US" sz="2000" dirty="0">
              <a:solidFill>
                <a:schemeClr val="accent1">
                  <a:lumMod val="60000"/>
                  <a:lumOff val="4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3758516"/>
            <a:ext cx="3200400" cy="305770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4030356"/>
            <a:ext cx="3733800" cy="283560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609599"/>
            <a:ext cx="2514600" cy="3323459"/>
          </a:xfrm>
          <a:prstGeom prst="rect">
            <a:avLst/>
          </a:prstGeom>
        </p:spPr>
      </p:pic>
    </p:spTree>
    <p:extLst>
      <p:ext uri="{BB962C8B-B14F-4D97-AF65-F5344CB8AC3E}">
        <p14:creationId xmlns:p14="http://schemas.microsoft.com/office/powerpoint/2010/main" val="2035237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mph" presetSubtype="0" grpId="0" nodeType="clickEffect">
                                  <p:stCondLst>
                                    <p:cond delay="0"/>
                                  </p:stCondLst>
                                  <p:iterate type="lt">
                                    <p:tmAbs val="25"/>
                                  </p:iterate>
                                  <p:childTnLst>
                                    <p:set>
                                      <p:cBhvr override="childStyle">
                                        <p:cTn id="12" dur="indefinite"/>
                                        <p:tgtEl>
                                          <p:spTgt spid="2"/>
                                        </p:tgtEl>
                                        <p:attrNameLst>
                                          <p:attrName>style.fontWeight</p:attrName>
                                        </p:attrNameLst>
                                      </p:cBhvr>
                                      <p:to>
                                        <p:strVal val="bold"/>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954107"/>
          </a:xfrm>
          <a:prstGeom prst="rect">
            <a:avLst/>
          </a:prstGeom>
          <a:noFill/>
        </p:spPr>
        <p:txBody>
          <a:bodyPr wrap="square" rtlCol="0">
            <a:spAutoFit/>
          </a:bodyPr>
          <a:lstStyle/>
          <a:p>
            <a:r>
              <a:rPr lang="en-US" sz="2800" dirty="0" smtClean="0"/>
              <a:t>Chapter 15: The End of this Story and the Beginning of All the Others</a:t>
            </a:r>
            <a:endParaRPr lang="en-US" sz="2800" dirty="0"/>
          </a:p>
        </p:txBody>
      </p:sp>
      <p:sp>
        <p:nvSpPr>
          <p:cNvPr id="3" name="TextBox 2"/>
          <p:cNvSpPr txBox="1"/>
          <p:nvPr/>
        </p:nvSpPr>
        <p:spPr>
          <a:xfrm>
            <a:off x="12510" y="4919008"/>
            <a:ext cx="9144000" cy="1938992"/>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Then the Digory’s mom ate the apple and got better.</a:t>
            </a:r>
          </a:p>
          <a:p>
            <a:pPr marL="285750" indent="-285750">
              <a:buFont typeface="Arial" pitchFamily="34" charset="0"/>
              <a:buChar char="•"/>
            </a:pPr>
            <a:r>
              <a:rPr lang="en-US" sz="2000" dirty="0" smtClean="0">
                <a:solidFill>
                  <a:schemeClr val="accent1">
                    <a:lumMod val="60000"/>
                    <a:lumOff val="40000"/>
                  </a:schemeClr>
                </a:solidFill>
              </a:rPr>
              <a:t> Then Polly and Digory buried the rings and the apple core. </a:t>
            </a:r>
          </a:p>
          <a:p>
            <a:pPr marL="285750" indent="-285750">
              <a:buFont typeface="Arial" pitchFamily="34" charset="0"/>
              <a:buChar char="•"/>
            </a:pPr>
            <a:r>
              <a:rPr lang="en-US" sz="2000" dirty="0" smtClean="0">
                <a:solidFill>
                  <a:schemeClr val="accent1">
                    <a:lumMod val="60000"/>
                    <a:lumOff val="40000"/>
                  </a:schemeClr>
                </a:solidFill>
              </a:rPr>
              <a:t>Uncle Andrew also realized his mistake and never touched the rings again.</a:t>
            </a:r>
          </a:p>
          <a:p>
            <a:pPr marL="285750" indent="-285750">
              <a:buFont typeface="Arial" pitchFamily="34" charset="0"/>
              <a:buChar char="•"/>
            </a:pPr>
            <a:r>
              <a:rPr lang="en-US" sz="2000" dirty="0" smtClean="0">
                <a:solidFill>
                  <a:schemeClr val="accent1">
                    <a:lumMod val="60000"/>
                    <a:lumOff val="40000"/>
                  </a:schemeClr>
                </a:solidFill>
              </a:rPr>
              <a:t> Plus Digory’s dad's uncle died and gave them lots of money so they moved in the heart of the country in a Large hose.  </a:t>
            </a:r>
            <a:endParaRPr lang="en-US" sz="2000" dirty="0">
              <a:solidFill>
                <a:schemeClr val="accent1">
                  <a:lumMod val="60000"/>
                  <a:lumOff val="40000"/>
                </a:schemeClr>
              </a:solidFill>
            </a:endParaRPr>
          </a:p>
        </p:txBody>
      </p:sp>
      <p:pic>
        <p:nvPicPr>
          <p:cNvPr id="3075" name="Picture 3" descr="C:\Documents and Settings\ccc\Local Settings\Temporary Internet Files\Content.IE5\FCIZQ7YW\MC9001285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48716" y="1524000"/>
            <a:ext cx="4671588" cy="2749236"/>
          </a:xfrm>
          <a:prstGeom prst="rect">
            <a:avLst/>
          </a:prstGeom>
          <a:noFill/>
          <a:extLst>
            <a:ext uri="{909E8E84-426E-40DD-AFC4-6F175D3DCCD1}">
              <a14:hiddenFill xmlns:a14="http://schemas.microsoft.com/office/drawing/2010/main">
                <a:solidFill>
                  <a:srgbClr val="FFFFFF"/>
                </a:solidFill>
              </a14:hiddenFill>
            </a:ext>
          </a:extLst>
        </p:spPr>
      </p:pic>
      <p:pic>
        <p:nvPicPr>
          <p:cNvPr id="6" name="MS900388568[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96200" y="954107"/>
            <a:ext cx="609600" cy="609600"/>
          </a:xfrm>
          <a:prstGeom prst="rect">
            <a:avLst/>
          </a:prstGeom>
        </p:spPr>
      </p:pic>
    </p:spTree>
    <p:extLst>
      <p:ext uri="{BB962C8B-B14F-4D97-AF65-F5344CB8AC3E}">
        <p14:creationId xmlns:p14="http://schemas.microsoft.com/office/powerpoint/2010/main" val="89355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mph" presetSubtype="0" fill="hold" grpId="0" nodeType="clickEffect">
                                  <p:stCondLst>
                                    <p:cond delay="0"/>
                                  </p:stCondLst>
                                  <p:childTnLst>
                                    <p:animClr clrSpc="hsl" dir="cw">
                                      <p:cBhvr override="childStyle">
                                        <p:cTn id="19" dur="500" fill="hold"/>
                                        <p:tgtEl>
                                          <p:spTgt spid="3"/>
                                        </p:tgtEl>
                                        <p:attrNameLst>
                                          <p:attrName>style.color</p:attrName>
                                        </p:attrNameLst>
                                      </p:cBhvr>
                                      <p:by>
                                        <p:hsl h="7200000" s="0" l="0"/>
                                      </p:by>
                                    </p:animClr>
                                    <p:animClr clrSpc="hsl" dir="cw">
                                      <p:cBhvr>
                                        <p:cTn id="20" dur="500" fill="hold"/>
                                        <p:tgtEl>
                                          <p:spTgt spid="3"/>
                                        </p:tgtEl>
                                        <p:attrNameLst>
                                          <p:attrName>fillcolor</p:attrName>
                                        </p:attrNameLst>
                                      </p:cBhvr>
                                      <p:by>
                                        <p:hsl h="7200000" s="0" l="0"/>
                                      </p:by>
                                    </p:animClr>
                                    <p:animClr clrSpc="hsl" dir="cw">
                                      <p:cBhvr>
                                        <p:cTn id="21" dur="500" fill="hold"/>
                                        <p:tgtEl>
                                          <p:spTgt spid="3"/>
                                        </p:tgtEl>
                                        <p:attrNameLst>
                                          <p:attrName>stroke.color</p:attrName>
                                        </p:attrNameLst>
                                      </p:cBhvr>
                                      <p:by>
                                        <p:hsl h="7200000" s="0" l="0"/>
                                      </p:by>
                                    </p:animClr>
                                    <p:set>
                                      <p:cBhvr>
                                        <p:cTn id="22"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13282" fill="hold"/>
                                        <p:tgtEl>
                                          <p:spTgt spid="6"/>
                                        </p:tgtEl>
                                      </p:cBhvr>
                                    </p:cmd>
                                  </p:childTnLst>
                                </p:cTn>
                              </p:par>
                            </p:childTnLst>
                          </p:cTn>
                        </p:par>
                      </p:childTnLst>
                    </p:cTn>
                  </p:par>
                </p:childTnLst>
              </p:cTn>
              <p:nextCondLst>
                <p:cond evt="onClick" delay="0">
                  <p:tgtEl>
                    <p:spTgt spid="6"/>
                  </p:tgtEl>
                </p:cond>
              </p:nextCondLst>
            </p:seq>
            <p:audio>
              <p:cMediaNode vol="80000">
                <p:cTn id="28" fill="hold" display="0">
                  <p:stCondLst>
                    <p:cond delay="indefinite"/>
                  </p:stCondLst>
                  <p:endCondLst>
                    <p:cond evt="onStopAudio" delay="0">
                      <p:tgtEl>
                        <p:sldTgt/>
                      </p:tgtEl>
                    </p:cond>
                  </p:endCondLst>
                </p:cTn>
                <p:tgtEl>
                  <p:spTgt spid="6"/>
                </p:tgtEl>
              </p:cMediaNode>
            </p:audio>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533400"/>
            <a:ext cx="2971800" cy="1354217"/>
          </a:xfrm>
          <a:prstGeom prst="rect">
            <a:avLst/>
          </a:prstGeom>
          <a:noFill/>
        </p:spPr>
        <p:txBody>
          <a:bodyPr wrap="square" rtlCol="0">
            <a:spAutoFit/>
          </a:bodyPr>
          <a:lstStyle/>
          <a:p>
            <a:r>
              <a:rPr lang="en-US" sz="2800" dirty="0" smtClean="0"/>
              <a:t>      </a:t>
            </a:r>
            <a:r>
              <a:rPr lang="en-US" sz="5400" dirty="0" smtClean="0"/>
              <a:t>CREDITS</a:t>
            </a:r>
            <a:endParaRPr lang="en-US" sz="5400" dirty="0"/>
          </a:p>
        </p:txBody>
      </p:sp>
      <p:sp>
        <p:nvSpPr>
          <p:cNvPr id="4" name="TextBox 3"/>
          <p:cNvSpPr txBox="1"/>
          <p:nvPr/>
        </p:nvSpPr>
        <p:spPr>
          <a:xfrm>
            <a:off x="2438400" y="5842337"/>
            <a:ext cx="3086100" cy="1015663"/>
          </a:xfrm>
          <a:prstGeom prst="rect">
            <a:avLst/>
          </a:prstGeom>
          <a:noFill/>
        </p:spPr>
        <p:txBody>
          <a:bodyPr wrap="square" rtlCol="0">
            <a:spAutoFit/>
          </a:bodyPr>
          <a:lstStyle/>
          <a:p>
            <a:r>
              <a:rPr lang="en-US" sz="6000" dirty="0" smtClean="0"/>
              <a:t>The End</a:t>
            </a:r>
            <a:endParaRPr lang="en-US" sz="6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500" y="381000"/>
            <a:ext cx="3162300" cy="14763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2482" b="27145"/>
          <a:stretch/>
        </p:blipFill>
        <p:spPr>
          <a:xfrm>
            <a:off x="152400" y="820817"/>
            <a:ext cx="2926080" cy="1415955"/>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13708" t="-33187" r="5600" b="33341"/>
          <a:stretch/>
        </p:blipFill>
        <p:spPr>
          <a:xfrm>
            <a:off x="5105400" y="1106634"/>
            <a:ext cx="3581400" cy="324796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2417609"/>
            <a:ext cx="3422650" cy="2669774"/>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33800" y="820817"/>
            <a:ext cx="1231900" cy="1985978"/>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53134" y="3344662"/>
            <a:ext cx="1494430" cy="1763512"/>
          </a:xfrm>
          <a:prstGeom prst="rect">
            <a:avLst/>
          </a:prstGeom>
        </p:spPr>
      </p:pic>
      <p:pic>
        <p:nvPicPr>
          <p:cNvPr id="11" name="Picture 10"/>
          <p:cNvPicPr>
            <a:picLocks noChangeAspect="1"/>
          </p:cNvPicPr>
          <p:nvPr/>
        </p:nvPicPr>
        <p:blipFill rotWithShape="1">
          <a:blip r:embed="rId8">
            <a:extLst>
              <a:ext uri="{28A0092B-C50C-407E-A947-70E740481C1C}">
                <a14:useLocalDpi xmlns:a14="http://schemas.microsoft.com/office/drawing/2010/main" val="0"/>
              </a:ext>
            </a:extLst>
          </a:blip>
          <a:srcRect l="-586" t="46659" r="586" b="7867"/>
          <a:stretch/>
        </p:blipFill>
        <p:spPr>
          <a:xfrm>
            <a:off x="5748337" y="4572000"/>
            <a:ext cx="2714625" cy="2057401"/>
          </a:xfrm>
          <a:prstGeom prst="rect">
            <a:avLst/>
          </a:prstGeom>
        </p:spPr>
      </p:pic>
      <p:pic>
        <p:nvPicPr>
          <p:cNvPr id="12" name="Picture 11"/>
          <p:cNvPicPr>
            <a:picLocks noChangeAspect="1"/>
          </p:cNvPicPr>
          <p:nvPr/>
        </p:nvPicPr>
        <p:blipFill rotWithShape="1">
          <a:blip r:embed="rId9">
            <a:extLst>
              <a:ext uri="{28A0092B-C50C-407E-A947-70E740481C1C}">
                <a14:useLocalDpi xmlns:a14="http://schemas.microsoft.com/office/drawing/2010/main" val="0"/>
              </a:ext>
            </a:extLst>
          </a:blip>
          <a:srcRect l="17760" t="7297" r="18772" b="52032"/>
          <a:stretch/>
        </p:blipFill>
        <p:spPr>
          <a:xfrm>
            <a:off x="685800" y="5387407"/>
            <a:ext cx="1354345" cy="1241994"/>
          </a:xfrm>
          <a:prstGeom prst="rect">
            <a:avLst/>
          </a:prstGeom>
        </p:spPr>
      </p:pic>
    </p:spTree>
    <p:extLst>
      <p:ext uri="{BB962C8B-B14F-4D97-AF65-F5344CB8AC3E}">
        <p14:creationId xmlns:p14="http://schemas.microsoft.com/office/powerpoint/2010/main" val="3145416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5"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2000"/>
                                        <p:tgtEl>
                                          <p:spTgt spid="8"/>
                                        </p:tgtEl>
                                      </p:cBhvr>
                                    </p:animEffect>
                                    <p:anim calcmode="lin" valueType="num">
                                      <p:cBhvr>
                                        <p:cTn id="42" dur="2000" fill="hold"/>
                                        <p:tgtEl>
                                          <p:spTgt spid="8"/>
                                        </p:tgtEl>
                                        <p:attrNameLst>
                                          <p:attrName>ppt_w</p:attrName>
                                        </p:attrNameLst>
                                      </p:cBhvr>
                                      <p:tavLst>
                                        <p:tav tm="0" fmla="#ppt_w*sin(2.5*pi*$)">
                                          <p:val>
                                            <p:fltVal val="0"/>
                                          </p:val>
                                        </p:tav>
                                        <p:tav tm="100000">
                                          <p:val>
                                            <p:fltVal val="1"/>
                                          </p:val>
                                        </p:tav>
                                      </p:tavLst>
                                    </p:anim>
                                    <p:anim calcmode="lin" valueType="num">
                                      <p:cBhvr>
                                        <p:cTn id="43"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circle(in)">
                                      <p:cBhvr>
                                        <p:cTn id="63" dur="20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34" presetClass="emph" presetSubtype="0" fill="hold" grpId="0" nodeType="clickEffect">
                                  <p:stCondLst>
                                    <p:cond delay="0"/>
                                  </p:stCondLst>
                                  <p:iterate type="lt">
                                    <p:tmPct val="10000"/>
                                  </p:iterate>
                                  <p:childTnLst>
                                    <p:animMotion origin="layout" path="M 0.0 0.0 L 0.0 -0.07213" pathEditMode="relative" ptsTypes="">
                                      <p:cBhvr>
                                        <p:cTn id="67" dur="250" accel="50000" decel="50000" autoRev="1" fill="hold">
                                          <p:stCondLst>
                                            <p:cond delay="0"/>
                                          </p:stCondLst>
                                        </p:cTn>
                                        <p:tgtEl>
                                          <p:spTgt spid="4"/>
                                        </p:tgtEl>
                                        <p:attrNameLst>
                                          <p:attrName>ppt_x</p:attrName>
                                          <p:attrName>ppt_y</p:attrName>
                                        </p:attrNameLst>
                                      </p:cBhvr>
                                    </p:animMotion>
                                    <p:animRot by="1500000">
                                      <p:cBhvr>
                                        <p:cTn id="68" dur="125" fill="hold">
                                          <p:stCondLst>
                                            <p:cond delay="0"/>
                                          </p:stCondLst>
                                        </p:cTn>
                                        <p:tgtEl>
                                          <p:spTgt spid="4"/>
                                        </p:tgtEl>
                                        <p:attrNameLst>
                                          <p:attrName>r</p:attrName>
                                        </p:attrNameLst>
                                      </p:cBhvr>
                                    </p:animRot>
                                    <p:animRot by="-1500000">
                                      <p:cBhvr>
                                        <p:cTn id="69" dur="125" fill="hold">
                                          <p:stCondLst>
                                            <p:cond delay="125"/>
                                          </p:stCondLst>
                                        </p:cTn>
                                        <p:tgtEl>
                                          <p:spTgt spid="4"/>
                                        </p:tgtEl>
                                        <p:attrNameLst>
                                          <p:attrName>r</p:attrName>
                                        </p:attrNameLst>
                                      </p:cBhvr>
                                    </p:animRot>
                                    <p:animRot by="-1500000">
                                      <p:cBhvr>
                                        <p:cTn id="70" dur="125" fill="hold">
                                          <p:stCondLst>
                                            <p:cond delay="250"/>
                                          </p:stCondLst>
                                        </p:cTn>
                                        <p:tgtEl>
                                          <p:spTgt spid="4"/>
                                        </p:tgtEl>
                                        <p:attrNameLst>
                                          <p:attrName>r</p:attrName>
                                        </p:attrNameLst>
                                      </p:cBhvr>
                                    </p:animRot>
                                    <p:animRot by="1500000">
                                      <p:cBhvr>
                                        <p:cTn id="71" dur="125" fill="hold">
                                          <p:stCondLst>
                                            <p:cond delay="375"/>
                                          </p:stCondLst>
                                        </p:cTn>
                                        <p:tgtEl>
                                          <p:spTgt spid="4"/>
                                        </p:tgtEl>
                                        <p:attrNameLst>
                                          <p:attrName>r</p:attrName>
                                        </p:attrNameLst>
                                      </p:cBhvr>
                                    </p:animRot>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grpId="0" nodeType="clickEffect">
                                  <p:stCondLst>
                                    <p:cond delay="0"/>
                                  </p:stCondLst>
                                  <p:childTnLst>
                                    <p:set>
                                      <p:cBhvr>
                                        <p:cTn id="75" dur="1" fill="hold">
                                          <p:stCondLst>
                                            <p:cond delay="0"/>
                                          </p:stCondLst>
                                        </p:cTn>
                                        <p:tgtEl>
                                          <p:spTgt spid="2"/>
                                        </p:tgtEl>
                                        <p:attrNameLst>
                                          <p:attrName>style.visibility</p:attrName>
                                        </p:attrNameLst>
                                      </p:cBhvr>
                                      <p:to>
                                        <p:strVal val="visible"/>
                                      </p:to>
                                    </p:set>
                                    <p:animEffect transition="in" filter="fade">
                                      <p:cBhvr>
                                        <p:cTn id="76" dur="2000"/>
                                        <p:tgtEl>
                                          <p:spTgt spid="2"/>
                                        </p:tgtEl>
                                      </p:cBhvr>
                                    </p:animEffect>
                                    <p:anim calcmode="lin" valueType="num">
                                      <p:cBhvr>
                                        <p:cTn id="77" dur="2000" fill="hold"/>
                                        <p:tgtEl>
                                          <p:spTgt spid="2"/>
                                        </p:tgtEl>
                                        <p:attrNameLst>
                                          <p:attrName>ppt_w</p:attrName>
                                        </p:attrNameLst>
                                      </p:cBhvr>
                                      <p:tavLst>
                                        <p:tav tm="0" fmla="#ppt_w*sin(2.5*pi*$)">
                                          <p:val>
                                            <p:fltVal val="0"/>
                                          </p:val>
                                        </p:tav>
                                        <p:tav tm="100000">
                                          <p:val>
                                            <p:fltVal val="1"/>
                                          </p:val>
                                        </p:tav>
                                      </p:tavLst>
                                    </p:anim>
                                    <p:anim calcmode="lin" valueType="num">
                                      <p:cBhvr>
                                        <p:cTn id="7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17909" y="2895600"/>
            <a:ext cx="3690583" cy="3349552"/>
          </a:xfrm>
          <a:prstGeom prst="rect">
            <a:avLst/>
          </a:prstGeom>
        </p:spPr>
      </p:pic>
      <p:sp>
        <p:nvSpPr>
          <p:cNvPr id="8" name="TextBox 7"/>
          <p:cNvSpPr txBox="1"/>
          <p:nvPr/>
        </p:nvSpPr>
        <p:spPr>
          <a:xfrm>
            <a:off x="1676400" y="228600"/>
            <a:ext cx="5334000" cy="523220"/>
          </a:xfrm>
          <a:prstGeom prst="rect">
            <a:avLst/>
          </a:prstGeom>
          <a:noFill/>
        </p:spPr>
        <p:txBody>
          <a:bodyPr wrap="square" rtlCol="0">
            <a:spAutoFit/>
          </a:bodyPr>
          <a:lstStyle/>
          <a:p>
            <a:r>
              <a:rPr lang="en-US" sz="2800" dirty="0" smtClean="0"/>
              <a:t>Chapter 1:The Wrong Door</a:t>
            </a:r>
          </a:p>
        </p:txBody>
      </p:sp>
      <p:sp>
        <p:nvSpPr>
          <p:cNvPr id="2" name="TextBox 1"/>
          <p:cNvSpPr txBox="1"/>
          <p:nvPr/>
        </p:nvSpPr>
        <p:spPr>
          <a:xfrm>
            <a:off x="-35258" y="2057400"/>
            <a:ext cx="5189561" cy="4708981"/>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Digory is a curious boy who lives in a row house  with his aunt and uncle because his dad is away in India and his mom is terribly sick, and is about to die. </a:t>
            </a:r>
          </a:p>
          <a:p>
            <a:pPr marL="285750" indent="-285750">
              <a:buFont typeface="Arial" pitchFamily="34" charset="0"/>
              <a:buChar char="•"/>
            </a:pPr>
            <a:r>
              <a:rPr lang="en-US" sz="2000" dirty="0" smtClean="0">
                <a:solidFill>
                  <a:schemeClr val="accent1">
                    <a:lumMod val="60000"/>
                    <a:lumOff val="40000"/>
                  </a:schemeClr>
                </a:solidFill>
              </a:rPr>
              <a:t>Digory’s  uncle’s name is Andrew. Digory thinks Uncle Andrew is a very scary and crazy man.</a:t>
            </a:r>
          </a:p>
          <a:p>
            <a:pPr marL="285750" indent="-285750">
              <a:buFont typeface="Arial" pitchFamily="34" charset="0"/>
              <a:buChar char="•"/>
            </a:pPr>
            <a:r>
              <a:rPr lang="en-US" sz="2000" dirty="0" smtClean="0">
                <a:solidFill>
                  <a:schemeClr val="accent1">
                    <a:lumMod val="60000"/>
                    <a:lumOff val="40000"/>
                  </a:schemeClr>
                </a:solidFill>
              </a:rPr>
              <a:t>Aunt Letty is Uncle Andrew’s sister. She hates it when Uncle Andrew doesn’t listen to her.</a:t>
            </a:r>
          </a:p>
          <a:p>
            <a:pPr marL="285750" indent="-285750">
              <a:buFont typeface="Arial" pitchFamily="34" charset="0"/>
              <a:buChar char="•"/>
            </a:pPr>
            <a:r>
              <a:rPr lang="en-US" sz="2000" dirty="0" smtClean="0">
                <a:solidFill>
                  <a:schemeClr val="accent1">
                    <a:lumMod val="60000"/>
                    <a:lumOff val="40000"/>
                  </a:schemeClr>
                </a:solidFill>
              </a:rPr>
              <a:t>Digory and Polly decide to explore the row house. Then they saw an empty room. When they walked in they saw Uncle Andrew. </a:t>
            </a:r>
            <a:endParaRPr lang="en-US" sz="2000" dirty="0">
              <a:solidFill>
                <a:schemeClr val="accent1">
                  <a:lumMod val="60000"/>
                  <a:lumOff val="40000"/>
                </a:schemeClr>
              </a:solidFill>
            </a:endParaRPr>
          </a:p>
        </p:txBody>
      </p:sp>
      <p:sp>
        <p:nvSpPr>
          <p:cNvPr id="9" name="TextBox 8"/>
          <p:cNvSpPr txBox="1"/>
          <p:nvPr/>
        </p:nvSpPr>
        <p:spPr>
          <a:xfrm>
            <a:off x="-4550" y="822333"/>
            <a:ext cx="8091986" cy="1323439"/>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Polly is a little girl who  lives in a row house with her parents.</a:t>
            </a:r>
          </a:p>
          <a:p>
            <a:pPr marL="285750" indent="-285750">
              <a:buFont typeface="Arial" pitchFamily="34" charset="0"/>
              <a:buChar char="•"/>
            </a:pPr>
            <a:r>
              <a:rPr lang="en-US" sz="2000" dirty="0" smtClean="0">
                <a:solidFill>
                  <a:schemeClr val="accent1">
                    <a:lumMod val="60000"/>
                    <a:lumOff val="40000"/>
                  </a:schemeClr>
                </a:solidFill>
              </a:rPr>
              <a:t>All her friends are away for the summer. </a:t>
            </a:r>
            <a:r>
              <a:rPr lang="en-US" sz="2000" dirty="0">
                <a:solidFill>
                  <a:schemeClr val="accent1">
                    <a:lumMod val="60000"/>
                    <a:lumOff val="40000"/>
                  </a:schemeClr>
                </a:solidFill>
              </a:rPr>
              <a:t>S</a:t>
            </a:r>
            <a:r>
              <a:rPr lang="en-US" sz="2000" dirty="0" smtClean="0">
                <a:solidFill>
                  <a:schemeClr val="accent1">
                    <a:lumMod val="60000"/>
                    <a:lumOff val="40000"/>
                  </a:schemeClr>
                </a:solidFill>
              </a:rPr>
              <a:t>o one day she saw a little boy, she asked him, “What is your name?” Then he replied “Digory.”  </a:t>
            </a:r>
            <a:r>
              <a:rPr lang="en-US" dirty="0" smtClean="0">
                <a:solidFill>
                  <a:schemeClr val="accent1">
                    <a:lumMod val="60000"/>
                    <a:lumOff val="40000"/>
                  </a:schemeClr>
                </a:solidFill>
              </a:rPr>
              <a:t> </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713888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381000"/>
            <a:ext cx="8763000" cy="1908215"/>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Polly heard a noise. She thought it was coming from the rings. But Uncle Andrew said it couldn’t be coming from the rings.</a:t>
            </a:r>
          </a:p>
          <a:p>
            <a:pPr marL="285750" indent="-285750">
              <a:buFont typeface="Arial" pitchFamily="34" charset="0"/>
              <a:buChar char="•"/>
            </a:pPr>
            <a:r>
              <a:rPr lang="en-US" sz="2000" dirty="0" smtClean="0">
                <a:solidFill>
                  <a:schemeClr val="accent1">
                    <a:lumMod val="60000"/>
                    <a:lumOff val="40000"/>
                  </a:schemeClr>
                </a:solidFill>
              </a:rPr>
              <a:t>Uncle Andrew asked Polly to touch a yellow ring. Digory warned her not to, but it was to late.</a:t>
            </a:r>
          </a:p>
          <a:p>
            <a:pPr marL="285750" indent="-285750">
              <a:buFont typeface="Arial" pitchFamily="34" charset="0"/>
              <a:buChar char="•"/>
            </a:pPr>
            <a:r>
              <a:rPr lang="en-US" sz="2000" dirty="0" smtClean="0">
                <a:solidFill>
                  <a:schemeClr val="accent1">
                    <a:lumMod val="60000"/>
                    <a:lumOff val="40000"/>
                  </a:schemeClr>
                </a:solidFill>
              </a:rPr>
              <a:t>In a second she disappeared.</a:t>
            </a:r>
          </a:p>
          <a:p>
            <a:endParaRPr lang="en-US" dirty="0" smtClean="0"/>
          </a:p>
        </p:txBody>
      </p:sp>
      <p:pic>
        <p:nvPicPr>
          <p:cNvPr id="1026" name="Picture 2" descr="C:\Documents and Settings\ccc\Local Settings\Temporary Internet Files\Content.IE5\NOYHXTA9\MC9000830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3178" y="1436427"/>
            <a:ext cx="2267538" cy="19812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658" t="20174" r="11044" b="23255"/>
          <a:stretch/>
        </p:blipFill>
        <p:spPr>
          <a:xfrm>
            <a:off x="381000" y="2438400"/>
            <a:ext cx="3124199" cy="403431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3900" y="4063934"/>
            <a:ext cx="2362200" cy="1955866"/>
          </a:xfrm>
          <a:prstGeom prst="rect">
            <a:avLst/>
          </a:prstGeom>
        </p:spPr>
      </p:pic>
    </p:spTree>
    <p:extLst>
      <p:ext uri="{BB962C8B-B14F-4D97-AF65-F5344CB8AC3E}">
        <p14:creationId xmlns:p14="http://schemas.microsoft.com/office/powerpoint/2010/main" val="128595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p:cTn id="16" dur="500" fill="hold"/>
                                        <p:tgtEl>
                                          <p:spTgt spid="1026"/>
                                        </p:tgtEl>
                                        <p:attrNameLst>
                                          <p:attrName>ppt_w</p:attrName>
                                        </p:attrNameLst>
                                      </p:cBhvr>
                                      <p:tavLst>
                                        <p:tav tm="0">
                                          <p:val>
                                            <p:fltVal val="0"/>
                                          </p:val>
                                        </p:tav>
                                        <p:tav tm="100000">
                                          <p:val>
                                            <p:strVal val="#ppt_w"/>
                                          </p:val>
                                        </p:tav>
                                      </p:tavLst>
                                    </p:anim>
                                    <p:anim calcmode="lin" valueType="num">
                                      <p:cBhvr>
                                        <p:cTn id="17" dur="500" fill="hold"/>
                                        <p:tgtEl>
                                          <p:spTgt spid="1026"/>
                                        </p:tgtEl>
                                        <p:attrNameLst>
                                          <p:attrName>ppt_h</p:attrName>
                                        </p:attrNameLst>
                                      </p:cBhvr>
                                      <p:tavLst>
                                        <p:tav tm="0">
                                          <p:val>
                                            <p:fltVal val="0"/>
                                          </p:val>
                                        </p:tav>
                                        <p:tav tm="100000">
                                          <p:val>
                                            <p:strVal val="#ppt_h"/>
                                          </p:val>
                                        </p:tav>
                                      </p:tavLst>
                                    </p:anim>
                                    <p:animEffect transition="in" filter="fade">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grpId="0" nodeType="clickEffect">
                                  <p:stCondLst>
                                    <p:cond delay="0"/>
                                  </p:stCondLst>
                                  <p:childTnLst>
                                    <p:animRot by="21600000">
                                      <p:cBhvr>
                                        <p:cTn id="22"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19200" y="152400"/>
            <a:ext cx="5334000" cy="954107"/>
          </a:xfrm>
          <a:prstGeom prst="rect">
            <a:avLst/>
          </a:prstGeom>
          <a:noFill/>
        </p:spPr>
        <p:txBody>
          <a:bodyPr wrap="square" rtlCol="0">
            <a:spAutoFit/>
          </a:bodyPr>
          <a:lstStyle/>
          <a:p>
            <a:r>
              <a:rPr lang="en-US" sz="2800" dirty="0" smtClean="0"/>
              <a:t>Chapter 2:</a:t>
            </a:r>
          </a:p>
          <a:p>
            <a:r>
              <a:rPr lang="en-US" sz="2800" dirty="0"/>
              <a:t> </a:t>
            </a:r>
            <a:r>
              <a:rPr lang="en-US" sz="2800" dirty="0" smtClean="0"/>
              <a:t>              Digory and his</a:t>
            </a:r>
            <a:r>
              <a:rPr lang="en-US" sz="2800" dirty="0"/>
              <a:t> </a:t>
            </a:r>
            <a:r>
              <a:rPr lang="en-US" sz="2800" dirty="0" smtClean="0"/>
              <a:t>Uncle</a:t>
            </a:r>
          </a:p>
        </p:txBody>
      </p:sp>
      <p:sp>
        <p:nvSpPr>
          <p:cNvPr id="2" name="TextBox 1"/>
          <p:cNvSpPr txBox="1"/>
          <p:nvPr/>
        </p:nvSpPr>
        <p:spPr>
          <a:xfrm>
            <a:off x="990600" y="1295400"/>
            <a:ext cx="5791200" cy="3170099"/>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Digory asked his uncle where did Polly go.</a:t>
            </a:r>
          </a:p>
          <a:p>
            <a:pPr marL="285750" indent="-285750">
              <a:buFont typeface="Arial" pitchFamily="34" charset="0"/>
              <a:buChar char="•"/>
            </a:pPr>
            <a:r>
              <a:rPr lang="en-US" sz="2000" dirty="0" smtClean="0">
                <a:solidFill>
                  <a:schemeClr val="accent1">
                    <a:lumMod val="60000"/>
                    <a:lumOff val="40000"/>
                  </a:schemeClr>
                </a:solidFill>
              </a:rPr>
              <a:t>Then Uncle Andrew explained to Digory that Polly was in a different world.</a:t>
            </a:r>
          </a:p>
          <a:p>
            <a:pPr marL="285750" indent="-285750">
              <a:buFont typeface="Arial" pitchFamily="34" charset="0"/>
              <a:buChar char="•"/>
            </a:pPr>
            <a:r>
              <a:rPr lang="en-US" sz="2000" dirty="0" smtClean="0">
                <a:solidFill>
                  <a:schemeClr val="accent1">
                    <a:lumMod val="60000"/>
                    <a:lumOff val="40000"/>
                  </a:schemeClr>
                </a:solidFill>
              </a:rPr>
              <a:t>Uncle Andrew said the yellow rings take you to the world and the green rings bring you back to your world.</a:t>
            </a:r>
          </a:p>
          <a:p>
            <a:pPr marL="285750" indent="-285750">
              <a:buFont typeface="Arial" pitchFamily="34" charset="0"/>
              <a:buChar char="•"/>
            </a:pPr>
            <a:r>
              <a:rPr lang="en-US" sz="2000" dirty="0" smtClean="0">
                <a:solidFill>
                  <a:schemeClr val="accent1">
                    <a:lumMod val="60000"/>
                    <a:lumOff val="40000"/>
                  </a:schemeClr>
                </a:solidFill>
              </a:rPr>
              <a:t>Then Digory decided to go save Polly. So he put two green rings in his  pocket and he put on a yellow ring on his finger. In a second he disappeared. </a:t>
            </a:r>
            <a:endParaRPr lang="en-US" sz="2000" dirty="0">
              <a:solidFill>
                <a:schemeClr val="accent1">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465499"/>
            <a:ext cx="3124200" cy="2315729"/>
          </a:xfrm>
          <a:prstGeom prst="rect">
            <a:avLst/>
          </a:prstGeom>
        </p:spPr>
      </p:pic>
    </p:spTree>
    <p:extLst>
      <p:ext uri="{BB962C8B-B14F-4D97-AF65-F5344CB8AC3E}">
        <p14:creationId xmlns:p14="http://schemas.microsoft.com/office/powerpoint/2010/main" val="285651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grpId="0" nodeType="clickEffect">
                                  <p:stCondLst>
                                    <p:cond delay="0"/>
                                  </p:stCondLst>
                                  <p:childTnLst>
                                    <p:animScale>
                                      <p:cBhvr>
                                        <p:cTn id="24" dur="2000" fill="hold"/>
                                        <p:tgtEl>
                                          <p:spTgt spid="3"/>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6164" y="228600"/>
            <a:ext cx="4953000" cy="954107"/>
          </a:xfrm>
          <a:prstGeom prst="rect">
            <a:avLst/>
          </a:prstGeom>
          <a:noFill/>
        </p:spPr>
        <p:txBody>
          <a:bodyPr wrap="square" rtlCol="0">
            <a:spAutoFit/>
          </a:bodyPr>
          <a:lstStyle/>
          <a:p>
            <a:r>
              <a:rPr lang="en-US" sz="2800" dirty="0" smtClean="0"/>
              <a:t>Chapter 3:The Wood Between Worlds</a:t>
            </a:r>
            <a:endParaRPr lang="en-US" sz="2800" dirty="0"/>
          </a:p>
        </p:txBody>
      </p:sp>
      <p:sp>
        <p:nvSpPr>
          <p:cNvPr id="3" name="TextBox 2"/>
          <p:cNvSpPr txBox="1"/>
          <p:nvPr/>
        </p:nvSpPr>
        <p:spPr>
          <a:xfrm>
            <a:off x="0" y="1506940"/>
            <a:ext cx="4142664" cy="4401205"/>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When Digory got there he realized he had just come out pool of water. In each pool he could see a city.</a:t>
            </a:r>
          </a:p>
          <a:p>
            <a:pPr marL="285750" indent="-285750">
              <a:buFont typeface="Arial" pitchFamily="34" charset="0"/>
              <a:buChar char="•"/>
            </a:pPr>
            <a:r>
              <a:rPr lang="en-US" sz="2000" dirty="0" smtClean="0">
                <a:solidFill>
                  <a:schemeClr val="accent1">
                    <a:lumMod val="60000"/>
                    <a:lumOff val="40000"/>
                  </a:schemeClr>
                </a:solidFill>
              </a:rPr>
              <a:t>Digory thought that its like a tunnel between the worlds.</a:t>
            </a:r>
          </a:p>
          <a:p>
            <a:pPr marL="285750" indent="-285750">
              <a:buFont typeface="Arial" pitchFamily="34" charset="0"/>
              <a:buChar char="•"/>
            </a:pPr>
            <a:r>
              <a:rPr lang="en-US" sz="2000" dirty="0" smtClean="0">
                <a:solidFill>
                  <a:schemeClr val="accent1">
                    <a:lumMod val="60000"/>
                    <a:lumOff val="40000"/>
                  </a:schemeClr>
                </a:solidFill>
              </a:rPr>
              <a:t>Then he saw a little girl walking around the woods. He realized that it was Polly.</a:t>
            </a:r>
          </a:p>
          <a:p>
            <a:pPr marL="285750" indent="-285750">
              <a:buFont typeface="Arial" pitchFamily="34" charset="0"/>
              <a:buChar char="•"/>
            </a:pPr>
            <a:r>
              <a:rPr lang="en-US" sz="2000" dirty="0" smtClean="0">
                <a:solidFill>
                  <a:schemeClr val="accent1">
                    <a:lumMod val="60000"/>
                    <a:lumOff val="40000"/>
                  </a:schemeClr>
                </a:solidFill>
              </a:rPr>
              <a:t>They decided to go explore the other worlds. So before they left they marked the pool that leads them back home.  </a:t>
            </a:r>
            <a:endParaRPr lang="en-US" sz="2000" dirty="0">
              <a:solidFill>
                <a:schemeClr val="accent1">
                  <a:lumMod val="60000"/>
                  <a:lumOff val="4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1" y="914400"/>
            <a:ext cx="3772524" cy="5334000"/>
          </a:xfrm>
          <a:prstGeom prst="rect">
            <a:avLst/>
          </a:prstGeom>
        </p:spPr>
      </p:pic>
    </p:spTree>
    <p:extLst>
      <p:ext uri="{BB962C8B-B14F-4D97-AF65-F5344CB8AC3E}">
        <p14:creationId xmlns:p14="http://schemas.microsoft.com/office/powerpoint/2010/main" val="22195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8" presetClass="emph" presetSubtype="0" fill="hold" grpId="0" nodeType="clickEffect">
                                  <p:stCondLst>
                                    <p:cond delay="0"/>
                                  </p:stCondLst>
                                  <p:childTnLst>
                                    <p:animRot by="21600000">
                                      <p:cBhvr>
                                        <p:cTn id="21" dur="2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1"/>
            <a:ext cx="4495800" cy="954107"/>
          </a:xfrm>
          <a:prstGeom prst="rect">
            <a:avLst/>
          </a:prstGeom>
          <a:noFill/>
        </p:spPr>
        <p:txBody>
          <a:bodyPr wrap="square" rtlCol="0">
            <a:spAutoFit/>
          </a:bodyPr>
          <a:lstStyle/>
          <a:p>
            <a:r>
              <a:rPr lang="en-US" sz="2800" dirty="0" smtClean="0"/>
              <a:t>Chapter:4 The Bell and the Hammer</a:t>
            </a:r>
            <a:endParaRPr lang="en-US" sz="2800" dirty="0"/>
          </a:p>
        </p:txBody>
      </p:sp>
      <p:sp>
        <p:nvSpPr>
          <p:cNvPr id="2" name="TextBox 1"/>
          <p:cNvSpPr txBox="1"/>
          <p:nvPr/>
        </p:nvSpPr>
        <p:spPr>
          <a:xfrm>
            <a:off x="33580" y="975146"/>
            <a:ext cx="5619466" cy="2554545"/>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When they entered the new world the saw that the people were statues.</a:t>
            </a:r>
          </a:p>
          <a:p>
            <a:pPr marL="285750" indent="-285750">
              <a:buFont typeface="Arial" pitchFamily="34" charset="0"/>
              <a:buChar char="•"/>
            </a:pPr>
            <a:r>
              <a:rPr lang="en-US" sz="2000" dirty="0" smtClean="0">
                <a:solidFill>
                  <a:schemeClr val="accent1">
                    <a:lumMod val="60000"/>
                    <a:lumOff val="40000"/>
                  </a:schemeClr>
                </a:solidFill>
              </a:rPr>
              <a:t>At the beginng of the great hall the people were very happy and calm. But as they got further down they looked mean and angry and rich.</a:t>
            </a:r>
          </a:p>
          <a:p>
            <a:pPr marL="285750" indent="-285750">
              <a:buFont typeface="Arial" pitchFamily="34" charset="0"/>
              <a:buChar char="•"/>
            </a:pPr>
            <a:r>
              <a:rPr lang="en-US" sz="2000" dirty="0" smtClean="0">
                <a:solidFill>
                  <a:schemeClr val="accent1">
                    <a:lumMod val="60000"/>
                    <a:lumOff val="40000"/>
                  </a:schemeClr>
                </a:solidFill>
              </a:rPr>
              <a:t>At the very end was sitting a very mean looking queen in her throne</a:t>
            </a:r>
            <a:r>
              <a:rPr lang="en-US" dirty="0" smtClean="0">
                <a:solidFill>
                  <a:schemeClr val="accent1">
                    <a:lumMod val="60000"/>
                    <a:lumOff val="40000"/>
                  </a:schemeClr>
                </a:solidFill>
              </a:rPr>
              <a:t>.</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4529" t="32912" r="12320" b="8916"/>
          <a:stretch/>
        </p:blipFill>
        <p:spPr>
          <a:xfrm>
            <a:off x="4841126" y="3886198"/>
            <a:ext cx="3442621" cy="27432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2200" y="263335"/>
            <a:ext cx="2083427" cy="317083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4325959"/>
            <a:ext cx="3978395" cy="2057399"/>
          </a:xfrm>
          <a:prstGeom prst="rect">
            <a:avLst/>
          </a:prstGeom>
        </p:spPr>
      </p:pic>
    </p:spTree>
    <p:extLst>
      <p:ext uri="{BB962C8B-B14F-4D97-AF65-F5344CB8AC3E}">
        <p14:creationId xmlns:p14="http://schemas.microsoft.com/office/powerpoint/2010/main" val="40189612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106507"/>
            <a:ext cx="4724400" cy="5601533"/>
          </a:xfrm>
          <a:prstGeom prst="rect">
            <a:avLst/>
          </a:prstGeom>
          <a:noFill/>
        </p:spPr>
        <p:txBody>
          <a:bodyPr wrap="square" rtlCol="0">
            <a:spAutoFit/>
          </a:bodyPr>
          <a:lstStyle/>
          <a:p>
            <a:pPr marL="285750" indent="-285750">
              <a:buFont typeface="Arial" pitchFamily="34" charset="0"/>
              <a:buChar char="•"/>
            </a:pPr>
            <a:r>
              <a:rPr lang="en-US" sz="2000" dirty="0">
                <a:solidFill>
                  <a:schemeClr val="accent1">
                    <a:lumMod val="60000"/>
                    <a:lumOff val="40000"/>
                  </a:schemeClr>
                </a:solidFill>
              </a:rPr>
              <a:t>In front of her was a poem saying: </a:t>
            </a:r>
            <a:r>
              <a:rPr lang="en-US" sz="2000" i="1" dirty="0">
                <a:solidFill>
                  <a:schemeClr val="tx1">
                    <a:lumMod val="85000"/>
                  </a:schemeClr>
                </a:solidFill>
              </a:rPr>
              <a:t>Make your choice, adventurous Stranger; Strike the bell and bide the danger, Or wonder, till it drives you mad, What would have followed if you had.</a:t>
            </a:r>
          </a:p>
          <a:p>
            <a:pPr marL="285750" indent="-285750">
              <a:buFont typeface="Arial" pitchFamily="34" charset="0"/>
              <a:buChar char="•"/>
            </a:pPr>
            <a:r>
              <a:rPr lang="en-US" sz="2000" dirty="0">
                <a:solidFill>
                  <a:schemeClr val="accent1">
                    <a:lumMod val="60000"/>
                    <a:lumOff val="40000"/>
                  </a:schemeClr>
                </a:solidFill>
              </a:rPr>
              <a:t>Digory decided to strike the bell, but Polly didn’t want to.</a:t>
            </a:r>
          </a:p>
          <a:p>
            <a:pPr marL="285750" indent="-285750">
              <a:buFont typeface="Arial" pitchFamily="34" charset="0"/>
              <a:buChar char="•"/>
            </a:pPr>
            <a:r>
              <a:rPr lang="en-US" sz="2000" dirty="0">
                <a:solidFill>
                  <a:schemeClr val="accent1">
                    <a:lumMod val="60000"/>
                    <a:lumOff val="40000"/>
                  </a:schemeClr>
                </a:solidFill>
              </a:rPr>
              <a:t>But Digory did it anyway.</a:t>
            </a:r>
            <a:r>
              <a:rPr lang="en-US" sz="2000" i="1" dirty="0">
                <a:solidFill>
                  <a:schemeClr val="accent1">
                    <a:lumMod val="60000"/>
                    <a:lumOff val="40000"/>
                  </a:schemeClr>
                </a:solidFill>
              </a:rPr>
              <a:t> </a:t>
            </a:r>
          </a:p>
          <a:p>
            <a:pPr marL="285750" indent="-285750">
              <a:buFont typeface="Arial" pitchFamily="34" charset="0"/>
              <a:buChar char="•"/>
            </a:pPr>
            <a:r>
              <a:rPr lang="en-US" sz="2000" dirty="0">
                <a:solidFill>
                  <a:schemeClr val="accent1">
                    <a:lumMod val="60000"/>
                    <a:lumOff val="40000"/>
                  </a:schemeClr>
                </a:solidFill>
              </a:rPr>
              <a:t>Then the queen woke-up. She thought Digory was a servant of a magician</a:t>
            </a:r>
            <a:r>
              <a:rPr lang="en-US" sz="2000" dirty="0" smtClean="0">
                <a:solidFill>
                  <a:schemeClr val="accent1">
                    <a:lumMod val="60000"/>
                    <a:lumOff val="40000"/>
                  </a:schemeClr>
                </a:solidFill>
              </a:rPr>
              <a:t>.</a:t>
            </a:r>
          </a:p>
          <a:p>
            <a:pPr marL="285750" indent="-285750">
              <a:buFont typeface="Arial" pitchFamily="34" charset="0"/>
              <a:buChar char="•"/>
            </a:pPr>
            <a:r>
              <a:rPr lang="en-US" sz="2000" dirty="0" smtClean="0">
                <a:solidFill>
                  <a:schemeClr val="accent1">
                    <a:lumMod val="60000"/>
                    <a:lumOff val="40000"/>
                  </a:schemeClr>
                </a:solidFill>
              </a:rPr>
              <a:t>She said</a:t>
            </a:r>
            <a:endParaRPr lang="en-US" sz="2000" dirty="0">
              <a:solidFill>
                <a:schemeClr val="accent1">
                  <a:lumMod val="60000"/>
                  <a:lumOff val="40000"/>
                </a:schemeClr>
              </a:solidFill>
            </a:endParaRPr>
          </a:p>
          <a:p>
            <a:pPr marL="285750" indent="-285750">
              <a:buFont typeface="Arial" pitchFamily="34" charset="0"/>
              <a:buChar char="•"/>
            </a:pPr>
            <a:r>
              <a:rPr lang="en-US" sz="2000" dirty="0">
                <a:solidFill>
                  <a:schemeClr val="accent1">
                    <a:lumMod val="60000"/>
                    <a:lumOff val="40000"/>
                  </a:schemeClr>
                </a:solidFill>
              </a:rPr>
              <a:t>She wanted to go back to London to rule it.</a:t>
            </a:r>
          </a:p>
          <a:p>
            <a:pPr marL="285750" indent="-285750">
              <a:buFont typeface="Arial" pitchFamily="34" charset="0"/>
              <a:buChar char="•"/>
            </a:pPr>
            <a:r>
              <a:rPr lang="en-US" sz="2000" dirty="0">
                <a:solidFill>
                  <a:schemeClr val="accent1">
                    <a:lumMod val="60000"/>
                    <a:lumOff val="40000"/>
                  </a:schemeClr>
                </a:solidFill>
              </a:rPr>
              <a:t>They tried to escape, but she was touching Polly’s hair.     </a:t>
            </a:r>
          </a:p>
          <a:p>
            <a:endParaRPr lang="en-US" dirty="0"/>
          </a:p>
        </p:txBody>
      </p:sp>
      <p:sp>
        <p:nvSpPr>
          <p:cNvPr id="4" name="Rectangle 3"/>
          <p:cNvSpPr/>
          <p:nvPr/>
        </p:nvSpPr>
        <p:spPr>
          <a:xfrm>
            <a:off x="3886200" y="152400"/>
            <a:ext cx="4981575" cy="954107"/>
          </a:xfrm>
          <a:prstGeom prst="rect">
            <a:avLst/>
          </a:prstGeom>
        </p:spPr>
        <p:txBody>
          <a:bodyPr wrap="square">
            <a:spAutoFit/>
          </a:bodyPr>
          <a:lstStyle/>
          <a:p>
            <a:pPr lvl="0"/>
            <a:r>
              <a:rPr lang="en-US" sz="2800" dirty="0">
                <a:solidFill>
                  <a:prstClr val="white"/>
                </a:solidFill>
              </a:rPr>
              <a:t>Chapter:5 The Deplorable Word</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4519" t="25239" r="9061" b="5687"/>
          <a:stretch/>
        </p:blipFill>
        <p:spPr>
          <a:xfrm>
            <a:off x="5638800" y="3965258"/>
            <a:ext cx="3228976" cy="274278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667035"/>
            <a:ext cx="3276600" cy="3104865"/>
          </a:xfrm>
          <a:prstGeom prst="rect">
            <a:avLst/>
          </a:prstGeom>
        </p:spPr>
      </p:pic>
    </p:spTree>
    <p:extLst>
      <p:ext uri="{BB962C8B-B14F-4D97-AF65-F5344CB8AC3E}">
        <p14:creationId xmlns:p14="http://schemas.microsoft.com/office/powerpoint/2010/main" val="194794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62" y="95702"/>
            <a:ext cx="8916538" cy="954107"/>
          </a:xfrm>
          <a:prstGeom prst="rect">
            <a:avLst/>
          </a:prstGeom>
          <a:noFill/>
        </p:spPr>
        <p:txBody>
          <a:bodyPr wrap="square" rtlCol="0">
            <a:spAutoFit/>
          </a:bodyPr>
          <a:lstStyle/>
          <a:p>
            <a:r>
              <a:rPr lang="en-US" sz="2800" dirty="0" smtClean="0"/>
              <a:t>Chapter 6:</a:t>
            </a:r>
            <a:endParaRPr lang="en-US" sz="2800" dirty="0"/>
          </a:p>
          <a:p>
            <a:r>
              <a:rPr lang="en-US" sz="2800" dirty="0" smtClean="0"/>
              <a:t>                The Beginning of Uncle Andrew’s Troubles</a:t>
            </a:r>
          </a:p>
        </p:txBody>
      </p:sp>
      <p:sp>
        <p:nvSpPr>
          <p:cNvPr id="4" name="TextBox 3"/>
          <p:cNvSpPr txBox="1"/>
          <p:nvPr/>
        </p:nvSpPr>
        <p:spPr>
          <a:xfrm>
            <a:off x="151262" y="5181600"/>
            <a:ext cx="8764138" cy="1323439"/>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When queen Jadis was in London ,she treated Uncle Andrew like her servant.</a:t>
            </a:r>
          </a:p>
          <a:p>
            <a:pPr marL="285750" indent="-285750">
              <a:buFont typeface="Arial" pitchFamily="34" charset="0"/>
              <a:buChar char="•"/>
            </a:pPr>
            <a:r>
              <a:rPr lang="en-US" sz="2000" dirty="0" smtClean="0">
                <a:solidFill>
                  <a:schemeClr val="accent1">
                    <a:lumMod val="60000"/>
                    <a:lumOff val="40000"/>
                  </a:schemeClr>
                </a:solidFill>
              </a:rPr>
              <a:t>She asked him to do every thing for her. </a:t>
            </a:r>
          </a:p>
          <a:p>
            <a:pPr marL="285750" indent="-285750">
              <a:buFont typeface="Arial" pitchFamily="34" charset="0"/>
              <a:buChar char="•"/>
            </a:pPr>
            <a:r>
              <a:rPr lang="en-US" sz="2000" dirty="0" smtClean="0">
                <a:solidFill>
                  <a:schemeClr val="accent1">
                    <a:lumMod val="60000"/>
                    <a:lumOff val="40000"/>
                  </a:schemeClr>
                </a:solidFill>
              </a:rPr>
              <a:t>Digory was scared that Jadis might ruin his world. </a:t>
            </a:r>
            <a:endParaRPr lang="en-US" sz="2000" dirty="0">
              <a:solidFill>
                <a:schemeClr val="accent1">
                  <a:lumMod val="60000"/>
                  <a:lumOff val="40000"/>
                </a:schemeClr>
              </a:solidFill>
            </a:endParaRPr>
          </a:p>
        </p:txBody>
      </p:sp>
      <p:pic>
        <p:nvPicPr>
          <p:cNvPr id="1027" name="Picture 3" descr="C:\Documents and Settings\ccc\Local Settings\Temporary Internet Files\Content.IE5\8EI3FBAH\MC90011607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1680948"/>
            <a:ext cx="3809999" cy="30479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2108510"/>
            <a:ext cx="2247900" cy="2330140"/>
          </a:xfrm>
          <a:prstGeom prst="rect">
            <a:avLst/>
          </a:prstGeom>
        </p:spPr>
      </p:pic>
    </p:spTree>
    <p:extLst>
      <p:ext uri="{BB962C8B-B14F-4D97-AF65-F5344CB8AC3E}">
        <p14:creationId xmlns:p14="http://schemas.microsoft.com/office/powerpoint/2010/main" val="118629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898108"/>
            <a:ext cx="9144000" cy="830997"/>
          </a:xfrm>
          <a:prstGeom prst="rect">
            <a:avLst/>
          </a:prstGeom>
          <a:noFill/>
        </p:spPr>
        <p:txBody>
          <a:bodyPr wrap="square" rtlCol="0">
            <a:spAutoFit/>
          </a:bodyPr>
          <a:lstStyle/>
          <a:p>
            <a:r>
              <a:rPr lang="en-US" sz="2400" dirty="0" smtClean="0"/>
              <a:t>Chapter 7:</a:t>
            </a:r>
          </a:p>
          <a:p>
            <a:r>
              <a:rPr lang="en-US" sz="2400" dirty="0"/>
              <a:t> </a:t>
            </a:r>
            <a:r>
              <a:rPr lang="en-US" sz="2400" dirty="0" smtClean="0"/>
              <a:t>                  What Happened at the Front Door</a:t>
            </a:r>
            <a:endParaRPr lang="en-US" sz="2400" dirty="0"/>
          </a:p>
        </p:txBody>
      </p:sp>
      <p:sp>
        <p:nvSpPr>
          <p:cNvPr id="3" name="TextBox 2"/>
          <p:cNvSpPr txBox="1"/>
          <p:nvPr/>
        </p:nvSpPr>
        <p:spPr>
          <a:xfrm>
            <a:off x="0" y="0"/>
            <a:ext cx="5029200" cy="6217087"/>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accent1">
                    <a:lumMod val="60000"/>
                    <a:lumOff val="40000"/>
                  </a:schemeClr>
                </a:solidFill>
              </a:rPr>
              <a:t>Digory thinks he should bring Jadis back to her world.</a:t>
            </a:r>
          </a:p>
          <a:p>
            <a:pPr marL="285750" indent="-285750">
              <a:buFont typeface="Arial" pitchFamily="34" charset="0"/>
              <a:buChar char="•"/>
            </a:pPr>
            <a:r>
              <a:rPr lang="en-US" sz="2000" dirty="0" smtClean="0">
                <a:solidFill>
                  <a:schemeClr val="accent1">
                    <a:lumMod val="60000"/>
                    <a:lumOff val="40000"/>
                  </a:schemeClr>
                </a:solidFill>
              </a:rPr>
              <a:t>Digory over heard Aunt Letty talking to some lady about the fruit of youth, could save his mother.</a:t>
            </a:r>
          </a:p>
          <a:p>
            <a:pPr marL="285750" indent="-285750">
              <a:buFont typeface="Arial" pitchFamily="34" charset="0"/>
              <a:buChar char="•"/>
            </a:pPr>
            <a:r>
              <a:rPr lang="en-US" sz="2000" dirty="0" smtClean="0">
                <a:solidFill>
                  <a:schemeClr val="accent1">
                    <a:lumMod val="60000"/>
                    <a:lumOff val="40000"/>
                  </a:schemeClr>
                </a:solidFill>
              </a:rPr>
              <a:t>When Digory looked out the window he saw Jadis whipping the horse like crazy. She was also whispering maddening things to it.</a:t>
            </a:r>
          </a:p>
          <a:p>
            <a:pPr marL="285750" indent="-285750">
              <a:buFont typeface="Arial" pitchFamily="34" charset="0"/>
              <a:buChar char="•"/>
            </a:pPr>
            <a:r>
              <a:rPr lang="en-US" sz="2000" dirty="0" smtClean="0">
                <a:solidFill>
                  <a:schemeClr val="accent1">
                    <a:lumMod val="60000"/>
                    <a:lumOff val="40000"/>
                  </a:schemeClr>
                </a:solidFill>
              </a:rPr>
              <a:t>Cabby the owner of the horse was calming the horse named Strawberry.</a:t>
            </a:r>
          </a:p>
          <a:p>
            <a:pPr marL="285750" indent="-285750">
              <a:buFont typeface="Arial" pitchFamily="34" charset="0"/>
              <a:buChar char="•"/>
            </a:pPr>
            <a:r>
              <a:rPr lang="en-US" sz="2000" dirty="0" smtClean="0">
                <a:solidFill>
                  <a:schemeClr val="accent1">
                    <a:lumMod val="60000"/>
                    <a:lumOff val="40000"/>
                  </a:schemeClr>
                </a:solidFill>
              </a:rPr>
              <a:t>Then a crowed appeared to see what was going on. A fat man accused Jadis for stealing jewelry.</a:t>
            </a:r>
          </a:p>
          <a:p>
            <a:pPr marL="285750" indent="-285750">
              <a:buFont typeface="Arial" pitchFamily="34" charset="0"/>
              <a:buChar char="•"/>
            </a:pPr>
            <a:r>
              <a:rPr lang="en-US" sz="2000" dirty="0" smtClean="0">
                <a:solidFill>
                  <a:schemeClr val="accent1">
                    <a:lumMod val="60000"/>
                    <a:lumOff val="40000"/>
                  </a:schemeClr>
                </a:solidFill>
              </a:rPr>
              <a:t>Then the police man questioned Uncle Andrew about Jadis.</a:t>
            </a:r>
          </a:p>
          <a:p>
            <a:pPr marL="285750" indent="-285750">
              <a:buFont typeface="Arial" pitchFamily="34" charset="0"/>
              <a:buChar char="•"/>
            </a:pPr>
            <a:r>
              <a:rPr lang="en-US" sz="2000" dirty="0" smtClean="0">
                <a:solidFill>
                  <a:schemeClr val="accent1">
                    <a:lumMod val="60000"/>
                    <a:lumOff val="40000"/>
                  </a:schemeClr>
                </a:solidFill>
              </a:rPr>
              <a:t>Digory brought the rings and touched Jadis.  </a:t>
            </a:r>
          </a:p>
          <a:p>
            <a:pPr marL="285750" indent="-285750">
              <a:buFont typeface="Arial"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533400"/>
            <a:ext cx="2481469" cy="3357282"/>
          </a:xfrm>
          <a:prstGeom prst="rect">
            <a:avLst/>
          </a:prstGeom>
        </p:spPr>
      </p:pic>
    </p:spTree>
    <p:extLst>
      <p:ext uri="{BB962C8B-B14F-4D97-AF65-F5344CB8AC3E}">
        <p14:creationId xmlns:p14="http://schemas.microsoft.com/office/powerpoint/2010/main" val="129072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grpId="0" nodeType="clickEffect">
                                  <p:stCondLst>
                                    <p:cond delay="0"/>
                                  </p:stCondLst>
                                  <p:childTnLst>
                                    <p:animScale>
                                      <p:cBhvr>
                                        <p:cTn id="19" dur="2000" fill="hold"/>
                                        <p:tgtEl>
                                          <p:spTgt spid="2"/>
                                        </p:tgtEl>
                                      </p:cBhvr>
                                      <p:by x="150000" y="150000"/>
                                    </p:animScale>
                                  </p:childTnLst>
                                </p:cTn>
                              </p:par>
                            </p:childTnLst>
                          </p:cTn>
                        </p:par>
                      </p:childTnLst>
                    </p:cTn>
                  </p:par>
                  <p:par>
                    <p:cTn id="20" fill="hold">
                      <p:stCondLst>
                        <p:cond delay="indefinite"/>
                      </p:stCondLst>
                      <p:childTnLst>
                        <p:par>
                          <p:cTn id="21" fill="hold">
                            <p:stCondLst>
                              <p:cond delay="0"/>
                            </p:stCondLst>
                            <p:childTnLst>
                              <p:par>
                                <p:cTn id="22" presetID="6" presetClass="emph" presetSubtype="0" fill="hold" nodeType="clickEffect">
                                  <p:stCondLst>
                                    <p:cond delay="0"/>
                                  </p:stCondLst>
                                  <p:childTnLst>
                                    <p:animScale>
                                      <p:cBhvr>
                                        <p:cTn id="23" dur="2000" fill="hold"/>
                                        <p:tgtEl>
                                          <p:spTgt spid="2">
                                            <p:txEl>
                                              <p:pRg st="0" end="0"/>
                                            </p:txEl>
                                          </p:spTgt>
                                        </p:tgtEl>
                                      </p:cBhvr>
                                      <p:by x="150000" y="150000"/>
                                    </p:animScale>
                                  </p:childTnLst>
                                </p:cTn>
                              </p:par>
                              <p:par>
                                <p:cTn id="24" presetID="6" presetClass="emph" presetSubtype="0" fill="hold" nodeType="withEffect">
                                  <p:stCondLst>
                                    <p:cond delay="0"/>
                                  </p:stCondLst>
                                  <p:childTnLst>
                                    <p:animScale>
                                      <p:cBhvr>
                                        <p:cTn id="25" dur="2000" fill="hold"/>
                                        <p:tgtEl>
                                          <p:spTgt spid="2">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652</TotalTime>
  <Words>1356</Words>
  <Application>Microsoft Office PowerPoint</Application>
  <PresentationFormat>On-screen Show (4:3)</PresentationFormat>
  <Paragraphs>105</Paragraphs>
  <Slides>18</Slides>
  <Notes>0</Notes>
  <HiddenSlides>0</HiddenSlides>
  <MMClips>1</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Verve</vt:lpstr>
      <vt:lpstr>The Magician’s Nephew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Mennonite Educational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Magician’s Nephew</dc:title>
  <dc:creator>Cool MEI Elementary Student</dc:creator>
  <cp:lastModifiedBy>kelly warnock</cp:lastModifiedBy>
  <cp:revision>75</cp:revision>
  <dcterms:created xsi:type="dcterms:W3CDTF">2010-09-17T20:14:44Z</dcterms:created>
  <dcterms:modified xsi:type="dcterms:W3CDTF">2012-10-29T04:00:58Z</dcterms:modified>
</cp:coreProperties>
</file>